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notesSlides/notesSlide3.xml" ContentType="application/vnd.openxmlformats-officedocument.presentationml.notesSlide+xml"/>
  <Override PartName="/ppt/tags/tag26.xml" ContentType="application/vnd.openxmlformats-officedocument.presentationml.tags+xml"/>
  <Override PartName="/ppt/notesSlides/notesSlide4.xml" ContentType="application/vnd.openxmlformats-officedocument.presentationml.notesSlide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tags/tag28.xml" ContentType="application/vnd.openxmlformats-officedocument.presentationml.tags+xml"/>
  <Override PartName="/ppt/notesSlides/notesSlide6.xml" ContentType="application/vnd.openxmlformats-officedocument.presentationml.notesSlide+xml"/>
  <Override PartName="/ppt/tags/tag29.xml" ContentType="application/vnd.openxmlformats-officedocument.presentationml.tags+xml"/>
  <Override PartName="/ppt/notesSlides/notesSlide7.xml" ContentType="application/vnd.openxmlformats-officedocument.presentationml.notesSlide+xml"/>
  <Override PartName="/ppt/tags/tag30.xml" ContentType="application/vnd.openxmlformats-officedocument.presentationml.tags+xml"/>
  <Override PartName="/ppt/notesSlides/notesSlide8.xml" ContentType="application/vnd.openxmlformats-officedocument.presentationml.notesSlide+xml"/>
  <Override PartName="/ppt/tags/tag31.xml" ContentType="application/vnd.openxmlformats-officedocument.presentationml.tags+xml"/>
  <Override PartName="/ppt/notesSlides/notesSlide9.xml" ContentType="application/vnd.openxmlformats-officedocument.presentationml.notesSlide+xml"/>
  <Override PartName="/ppt/tags/tag32.xml" ContentType="application/vnd.openxmlformats-officedocument.presentationml.tags+xml"/>
  <Override PartName="/ppt/notesSlides/notesSlide10.xml" ContentType="application/vnd.openxmlformats-officedocument.presentationml.notesSlide+xml"/>
  <Override PartName="/ppt/tags/tag33.xml" ContentType="application/vnd.openxmlformats-officedocument.presentationml.tags+xml"/>
  <Override PartName="/ppt/notesSlides/notesSlide11.xml" ContentType="application/vnd.openxmlformats-officedocument.presentationml.notesSlide+xml"/>
  <Override PartName="/ppt/tags/tag34.xml" ContentType="application/vnd.openxmlformats-officedocument.presentationml.tags+xml"/>
  <Override PartName="/ppt/notesSlides/notesSlide12.xml" ContentType="application/vnd.openxmlformats-officedocument.presentationml.notesSlide+xml"/>
  <Override PartName="/ppt/tags/tag35.xml" ContentType="application/vnd.openxmlformats-officedocument.presentationml.tags+xml"/>
  <Override PartName="/ppt/notesSlides/notesSlide13.xml" ContentType="application/vnd.openxmlformats-officedocument.presentationml.notesSlide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tags/tag37.xml" ContentType="application/vnd.openxmlformats-officedocument.presentationml.tags+xml"/>
  <Override PartName="/ppt/notesSlides/notesSlide15.xml" ContentType="application/vnd.openxmlformats-officedocument.presentationml.notesSlide+xml"/>
  <Override PartName="/ppt/tags/tag38.xml" ContentType="application/vnd.openxmlformats-officedocument.presentationml.tags+xml"/>
  <Override PartName="/ppt/notesSlides/notesSlide16.xml" ContentType="application/vnd.openxmlformats-officedocument.presentationml.notesSlide+xml"/>
  <Override PartName="/ppt/tags/tag39.xml" ContentType="application/vnd.openxmlformats-officedocument.presentationml.tags+xml"/>
  <Override PartName="/ppt/notesSlides/notesSlide17.xml" ContentType="application/vnd.openxmlformats-officedocument.presentationml.notesSlide+xml"/>
  <Override PartName="/ppt/tags/tag40.xml" ContentType="application/vnd.openxmlformats-officedocument.presentationml.tags+xml"/>
  <Override PartName="/ppt/notesSlides/notesSlide18.xml" ContentType="application/vnd.openxmlformats-officedocument.presentationml.notesSlide+xml"/>
  <Override PartName="/ppt/tags/tag41.xml" ContentType="application/vnd.openxmlformats-officedocument.presentationml.tags+xml"/>
  <Override PartName="/ppt/notesSlides/notesSlide19.xml" ContentType="application/vnd.openxmlformats-officedocument.presentationml.notesSlide+xml"/>
  <Override PartName="/ppt/tags/tag42.xml" ContentType="application/vnd.openxmlformats-officedocument.presentationml.tags+xml"/>
  <Override PartName="/ppt/notesSlides/notesSlide20.xml" ContentType="application/vnd.openxmlformats-officedocument.presentationml.notesSlide+xml"/>
  <Override PartName="/ppt/tags/tag43.xml" ContentType="application/vnd.openxmlformats-officedocument.presentationml.tags+xml"/>
  <Override PartName="/ppt/notesSlides/notesSlide21.xml" ContentType="application/vnd.openxmlformats-officedocument.presentationml.notesSlide+xml"/>
  <Override PartName="/ppt/tags/tag44.xml" ContentType="application/vnd.openxmlformats-officedocument.presentationml.tags+xml"/>
  <Override PartName="/ppt/notesSlides/notesSlide22.xml" ContentType="application/vnd.openxmlformats-officedocument.presentationml.notesSlide+xml"/>
  <Override PartName="/ppt/tags/tag45.xml" ContentType="application/vnd.openxmlformats-officedocument.presentationml.tags+xml"/>
  <Override PartName="/ppt/notesSlides/notesSlide23.xml" ContentType="application/vnd.openxmlformats-officedocument.presentationml.notesSlide+xml"/>
  <Override PartName="/ppt/tags/tag46.xml" ContentType="application/vnd.openxmlformats-officedocument.presentationml.tags+xml"/>
  <Override PartName="/ppt/notesSlides/notesSlide24.xml" ContentType="application/vnd.openxmlformats-officedocument.presentationml.notesSlide+xml"/>
  <Override PartName="/ppt/tags/tag47.xml" ContentType="application/vnd.openxmlformats-officedocument.presentationml.tags+xml"/>
  <Override PartName="/ppt/notesSlides/notesSlide25.xml" ContentType="application/vnd.openxmlformats-officedocument.presentationml.notesSlide+xml"/>
  <Override PartName="/ppt/tags/tag48.xml" ContentType="application/vnd.openxmlformats-officedocument.presentationml.tags+xml"/>
  <Override PartName="/ppt/notesSlides/notesSlide26.xml" ContentType="application/vnd.openxmlformats-officedocument.presentationml.notesSlide+xml"/>
  <Override PartName="/ppt/tags/tag49.xml" ContentType="application/vnd.openxmlformats-officedocument.presentationml.tags+xml"/>
  <Override PartName="/ppt/notesSlides/notesSlide27.xml" ContentType="application/vnd.openxmlformats-officedocument.presentationml.notesSlide+xml"/>
  <Override PartName="/ppt/tags/tag50.xml" ContentType="application/vnd.openxmlformats-officedocument.presentationml.tags+xml"/>
  <Override PartName="/ppt/notesSlides/notesSlide28.xml" ContentType="application/vnd.openxmlformats-officedocument.presentationml.notesSlide+xml"/>
  <Override PartName="/ppt/tags/tag51.xml" ContentType="application/vnd.openxmlformats-officedocument.presentationml.tags+xml"/>
  <Override PartName="/ppt/notesSlides/notesSlide29.xml" ContentType="application/vnd.openxmlformats-officedocument.presentationml.notesSlide+xml"/>
  <Override PartName="/ppt/tags/tag52.xml" ContentType="application/vnd.openxmlformats-officedocument.presentationml.tags+xml"/>
  <Override PartName="/ppt/notesSlides/notesSlide30.xml" ContentType="application/vnd.openxmlformats-officedocument.presentationml.notesSlide+xml"/>
  <Override PartName="/ppt/tags/tag53.xml" ContentType="application/vnd.openxmlformats-officedocument.presentationml.tags+xml"/>
  <Override PartName="/ppt/notesSlides/notesSlide31.xml" ContentType="application/vnd.openxmlformats-officedocument.presentationml.notesSlide+xml"/>
  <Override PartName="/ppt/tags/tag54.xml" ContentType="application/vnd.openxmlformats-officedocument.presentationml.tags+xml"/>
  <Override PartName="/ppt/notesSlides/notesSlide32.xml" ContentType="application/vnd.openxmlformats-officedocument.presentationml.notesSlide+xml"/>
  <Override PartName="/ppt/tags/tag55.xml" ContentType="application/vnd.openxmlformats-officedocument.presentationml.tags+xml"/>
  <Override PartName="/ppt/notesSlides/notesSlide33.xml" ContentType="application/vnd.openxmlformats-officedocument.presentationml.notesSlide+xml"/>
  <Override PartName="/ppt/tags/tag56.xml" ContentType="application/vnd.openxmlformats-officedocument.presentationml.tags+xml"/>
  <Override PartName="/ppt/notesSlides/notesSlide34.xml" ContentType="application/vnd.openxmlformats-officedocument.presentationml.notesSlide+xml"/>
  <Override PartName="/ppt/tags/tag57.xml" ContentType="application/vnd.openxmlformats-officedocument.presentationml.tags+xml"/>
  <Override PartName="/ppt/notesSlides/notesSlide35.xml" ContentType="application/vnd.openxmlformats-officedocument.presentationml.notesSlide+xml"/>
  <Override PartName="/ppt/tags/tag58.xml" ContentType="application/vnd.openxmlformats-officedocument.presentationml.tags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886" r:id="rId2"/>
    <p:sldId id="840" r:id="rId3"/>
    <p:sldId id="364" r:id="rId4"/>
    <p:sldId id="370" r:id="rId5"/>
    <p:sldId id="322" r:id="rId6"/>
    <p:sldId id="903" r:id="rId7"/>
    <p:sldId id="933" r:id="rId8"/>
    <p:sldId id="934" r:id="rId9"/>
    <p:sldId id="937" r:id="rId10"/>
    <p:sldId id="936" r:id="rId11"/>
    <p:sldId id="617" r:id="rId12"/>
    <p:sldId id="905" r:id="rId13"/>
    <p:sldId id="907" r:id="rId14"/>
    <p:sldId id="938" r:id="rId15"/>
    <p:sldId id="939" r:id="rId16"/>
    <p:sldId id="940" r:id="rId17"/>
    <p:sldId id="941" r:id="rId18"/>
    <p:sldId id="942" r:id="rId19"/>
    <p:sldId id="943" r:id="rId20"/>
    <p:sldId id="944" r:id="rId21"/>
    <p:sldId id="945" r:id="rId22"/>
    <p:sldId id="946" r:id="rId23"/>
    <p:sldId id="947" r:id="rId24"/>
    <p:sldId id="948" r:id="rId25"/>
    <p:sldId id="949" r:id="rId26"/>
    <p:sldId id="950" r:id="rId27"/>
    <p:sldId id="951" r:id="rId28"/>
    <p:sldId id="952" r:id="rId29"/>
    <p:sldId id="953" r:id="rId30"/>
    <p:sldId id="954" r:id="rId31"/>
    <p:sldId id="955" r:id="rId32"/>
    <p:sldId id="931" r:id="rId33"/>
    <p:sldId id="883" r:id="rId34"/>
    <p:sldId id="368" r:id="rId35"/>
    <p:sldId id="369" r:id="rId36"/>
    <p:sldId id="363" r:id="rId37"/>
  </p:sldIdLst>
  <p:sldSz cx="12192000" cy="6858000"/>
  <p:notesSz cx="6858000" cy="9144000"/>
  <p:custDataLst>
    <p:tags r:id="rId40"/>
  </p:custDataLst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78C0919-EC10-499B-B967-56D588743C54}">
          <p14:sldIdLst>
            <p14:sldId id="886"/>
            <p14:sldId id="840"/>
            <p14:sldId id="364"/>
          </p14:sldIdLst>
        </p14:section>
        <p14:section name="Section 1" id="{D3C7BA20-EEA2-4B7E-89FB-9655CB8E1C7B}">
          <p14:sldIdLst>
            <p14:sldId id="370"/>
            <p14:sldId id="322"/>
            <p14:sldId id="903"/>
            <p14:sldId id="933"/>
            <p14:sldId id="934"/>
            <p14:sldId id="937"/>
            <p14:sldId id="936"/>
            <p14:sldId id="617"/>
            <p14:sldId id="905"/>
            <p14:sldId id="907"/>
            <p14:sldId id="938"/>
            <p14:sldId id="939"/>
            <p14:sldId id="940"/>
            <p14:sldId id="941"/>
            <p14:sldId id="942"/>
            <p14:sldId id="943"/>
            <p14:sldId id="944"/>
            <p14:sldId id="945"/>
            <p14:sldId id="946"/>
            <p14:sldId id="947"/>
            <p14:sldId id="948"/>
            <p14:sldId id="949"/>
            <p14:sldId id="950"/>
            <p14:sldId id="951"/>
            <p14:sldId id="952"/>
            <p14:sldId id="953"/>
            <p14:sldId id="954"/>
            <p14:sldId id="955"/>
            <p14:sldId id="931"/>
          </p14:sldIdLst>
        </p14:section>
        <p14:section name="Section 2" id="{F871375A-C988-43A9-84C6-6C9837CB9B75}">
          <p14:sldIdLst/>
        </p14:section>
        <p14:section name="Section 3" id="{5474F3BE-4FBC-4268-832F-6A76049428EE}">
          <p14:sldIdLst/>
        </p14:section>
        <p14:section name="Wrap Up" id="{9FBCFEC2-64EB-4503-B960-F6DE5A1A742E}">
          <p14:sldIdLst>
            <p14:sldId id="883"/>
            <p14:sldId id="368"/>
            <p14:sldId id="369"/>
            <p14:sldId id="3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ris, Melissa" initials="HM" lastIdx="16" clrIdx="0">
    <p:extLst>
      <p:ext uri="{19B8F6BF-5375-455C-9EA6-DF929625EA0E}">
        <p15:presenceInfo xmlns:p15="http://schemas.microsoft.com/office/powerpoint/2012/main" userId="S-1-5-21-1407069837-2091007605-538272213-25781389" providerId="AD"/>
      </p:ext>
    </p:extLst>
  </p:cmAuthor>
  <p:cmAuthor id="2" name="Yoshii, June" initials="YJ" lastIdx="45" clrIdx="1">
    <p:extLst>
      <p:ext uri="{19B8F6BF-5375-455C-9EA6-DF929625EA0E}">
        <p15:presenceInfo xmlns:p15="http://schemas.microsoft.com/office/powerpoint/2012/main" userId="S-1-5-21-1407069837-2091007605-538272213-30032476" providerId="AD"/>
      </p:ext>
    </p:extLst>
  </p:cmAuthor>
  <p:cmAuthor id="3" name="David Mohr" initials="DM" lastIdx="8" clrIdx="2">
    <p:extLst>
      <p:ext uri="{19B8F6BF-5375-455C-9EA6-DF929625EA0E}">
        <p15:presenceInfo xmlns:p15="http://schemas.microsoft.com/office/powerpoint/2012/main" userId="David Mohr" providerId="None"/>
      </p:ext>
    </p:extLst>
  </p:cmAuthor>
  <p:cmAuthor id="4" name="Charrette, Jen" initials="CJ" lastIdx="7" clrIdx="3">
    <p:extLst>
      <p:ext uri="{19B8F6BF-5375-455C-9EA6-DF929625EA0E}">
        <p15:presenceInfo xmlns:p15="http://schemas.microsoft.com/office/powerpoint/2012/main" userId="Charrette, Jen" providerId="None"/>
      </p:ext>
    </p:extLst>
  </p:cmAuthor>
  <p:cmAuthor id="5" name="Microsoft Office User" initials="MOU" lastIdx="12" clrIdx="4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6" name="Carol Reece" initials="CR" lastIdx="11" clrIdx="5">
    <p:extLst>
      <p:ext uri="{19B8F6BF-5375-455C-9EA6-DF929625EA0E}">
        <p15:presenceInfo xmlns:p15="http://schemas.microsoft.com/office/powerpoint/2012/main" userId="a67ae08b3f860e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5E7"/>
    <a:srgbClr val="004F8A"/>
    <a:srgbClr val="117556"/>
    <a:srgbClr val="16966D"/>
    <a:srgbClr val="002846"/>
    <a:srgbClr val="FFB345"/>
    <a:srgbClr val="FF9D00"/>
    <a:srgbClr val="E3740E"/>
    <a:srgbClr val="C4C4C5"/>
    <a:srgbClr val="4E2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 autoAdjust="0"/>
    <p:restoredTop sz="50999" autoAdjust="0"/>
  </p:normalViewPr>
  <p:slideViewPr>
    <p:cSldViewPr snapToGrid="0" snapToObjects="1" showGuides="1">
      <p:cViewPr varScale="1">
        <p:scale>
          <a:sx n="58" d="100"/>
          <a:sy n="58" d="100"/>
        </p:scale>
        <p:origin x="2808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7" d="100"/>
          <a:sy n="87" d="100"/>
        </p:scale>
        <p:origin x="3840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DA624B0-90F9-634D-B088-BAF914AB7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50255-9A44-5141-A14B-0AFB2414ADF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1/16/2020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CB1F18-ED24-9E49-9F0B-B6FD6B22F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0807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1/16/2020</a:t>
            </a:r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Edit Master text styles</a:t>
            </a:r>
          </a:p>
          <a:p>
            <a:pPr lvl="1" rtl="0"/>
            <a:r>
              <a:rPr lang="pt-BR"/>
              <a:t>Second level</a:t>
            </a:r>
          </a:p>
          <a:p>
            <a:pPr lvl="2" rtl="0"/>
            <a:r>
              <a:rPr lang="pt-BR"/>
              <a:t>Third level</a:t>
            </a:r>
          </a:p>
          <a:p>
            <a:pPr lvl="3" rtl="0"/>
            <a:r>
              <a:rPr lang="pt-BR"/>
              <a:t>Fourth level</a:t>
            </a:r>
          </a:p>
          <a:p>
            <a:pPr lvl="4" rtl="0"/>
            <a:r>
              <a:rPr lang="pt-BR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1050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/>
              <a:t>Princípios de segurança da informação – cibersegurança</a:t>
            </a:r>
          </a:p>
          <a:p>
            <a:endParaRPr lang="pt-BR" sz="1200" dirty="0"/>
          </a:p>
          <a:p>
            <a:r>
              <a:rPr lang="pt-BR" sz="1200" dirty="0"/>
              <a:t>Módulo 1 - Introdução ao curso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785213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42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Algumas das principais lições desta seção do módulo são:</a:t>
            </a:r>
            <a:endParaRPr lang="en-US" sz="1100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BR" sz="11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Linções</a:t>
            </a:r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aprendidas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572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dirty="0"/>
              <a:t>Seção 1: Objetivos e visão geral do curso</a:t>
            </a:r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175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2450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018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 você com isso, 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Independentemente do nome dado, a propagação dos boatos funciona sempre da mesma forma: uma pessoa compartilha com outras e estas, por sua vez, compartilham também.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Como muitas vezes um boato é difícil de comprovar e, não raramente, impossível, opiniões ou argumentos inconsistentes podem ir se somando ao conteúdo à medida que ele se espalha, gerando mais especulação.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Um boato gera desinformação, causa problemas e precisa ser combatido.</a:t>
            </a:r>
          </a:p>
        </p:txBody>
      </p:sp>
    </p:spTree>
    <p:extLst>
      <p:ext uri="{BB962C8B-B14F-4D97-AF65-F5344CB8AC3E}">
        <p14:creationId xmlns:p14="http://schemas.microsoft.com/office/powerpoint/2010/main" val="911249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Os boatos causam vários problemas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Os principais são: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Conter códigos maliciosos;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Espalhar desinformação;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Comprometer a credibilidade e a reputação de pessoas ou entidades referenciadas na mensagem;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Comprometer a credibilidade e a reputação de quem os repassa pois, ao fazer isto, esta pessoa estará supostamente endossando ou concordando com o conteúdo da mensagem.</a:t>
            </a:r>
          </a:p>
        </p:txBody>
      </p:sp>
    </p:spTree>
    <p:extLst>
      <p:ext uri="{BB962C8B-B14F-4D97-AF65-F5344CB8AC3E}">
        <p14:creationId xmlns:p14="http://schemas.microsoft.com/office/powerpoint/2010/main" val="2806395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1045943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38102068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1343059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sz="110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Este módulo aborda os seguintes tópicos: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</a:rPr>
              <a:t>Objetivos e visão geral do curso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</a:rPr>
              <a:t>Criação de e-mail para o curso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</a:rPr>
              <a:t>Cadastro na plataforma de ensino</a:t>
            </a:r>
            <a:endParaRPr lang="pt-BR" sz="1100" kern="1200" dirty="0">
              <a:solidFill>
                <a:schemeClr val="tx1"/>
              </a:solidFill>
              <a:effectLst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501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8296004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6819976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14975134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Como identificar um boato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Às vezes, a notícia é tão “sem pé nem cabeça” que é só refletir um pouco para identificá-la como boato. Se a informação parecer estranha, levando a desconfiança, há uma grande chance de ser realmente falsa. Geralmente, um boato apresenta pelo menos uma destas características: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Afirma não ser um boato;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título bombástico, resumido e com destaques em maiúsculo;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tom alarmista e usa palavras como "Cuidado" e "Atenção”;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Omite a data ou o local;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possui fonte ou cita fontes desconhecidas;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Não apresenta evidências e nem embasamento dos fatos noticiados;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um fato exclusivo, ainda não encontrado em outros locais;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Mostra dados superlativos ("o maior", "o melhor”);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Explora assuntos que estão repercutindo no momento.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URL e identidade visual similares às de sites conhecidos;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Apresenta erros gramaticais ou de ortografia;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Usa imagens adulteradas ou fora de contexto;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Sugere consequências trágicas caso determinada tarefa não seja realizada;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Promete ganhos financeiros mediante a realização de alguma ação;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Pede para ser repassado para um grande número de pessoas;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Possui grande quantidade de curtidas e compartilhamentos;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• Vem de um perfil ou site já conhecido por divulgar boatos.</a:t>
            </a:r>
          </a:p>
        </p:txBody>
      </p:sp>
    </p:spTree>
    <p:extLst>
      <p:ext uri="{BB962C8B-B14F-4D97-AF65-F5344CB8AC3E}">
        <p14:creationId xmlns:p14="http://schemas.microsoft.com/office/powerpoint/2010/main" val="37444783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Confirme em outras fontes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Pesquise pelas palavras citadas na notícia: </a:t>
            </a: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mesmo furos de reportagem possuem poucas chances de ainda não terem sido divulgados em outros locais.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Pesquise a imagem usada, caso haja</a:t>
            </a: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: Tente identificar sua origem. Observe em quais outras páginas e contextos ela aparece.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Consulte o site oficial das empresas citadas à procura de notas e comunicados que confirmem ou desmintam a notícia.</a:t>
            </a:r>
          </a:p>
        </p:txBody>
      </p:sp>
    </p:spTree>
    <p:extLst>
      <p:ext uri="{BB962C8B-B14F-4D97-AF65-F5344CB8AC3E}">
        <p14:creationId xmlns:p14="http://schemas.microsoft.com/office/powerpoint/2010/main" val="30789448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Consulte sites especializados em desmentir boatos online: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https://www.boatos.org/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https://www.e-farsas.com/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https://www.quatrocantos.com/lendas/ </a:t>
            </a:r>
          </a:p>
        </p:txBody>
      </p:sp>
    </p:spTree>
    <p:extLst>
      <p:ext uri="{BB962C8B-B14F-4D97-AF65-F5344CB8AC3E}">
        <p14:creationId xmlns:p14="http://schemas.microsoft.com/office/powerpoint/2010/main" val="19301157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Desconfie, duvide, seja crítico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acredite em qualquer informação, mesmo que vinda de conhecidos.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A notícia pode ter sido enviada de uma conta invadida ou falsa. Tente confirmar se foi realmente a pessoa quem enviou e alerte-a, de preferência de forma privada.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Verifique as configurações das suas redes sociais e, se possível: selecione os contatos cujas postagens devam ser priorizadas.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Denuncie os boatos recebidos.</a:t>
            </a:r>
          </a:p>
        </p:txBody>
      </p:sp>
    </p:spTree>
    <p:extLst>
      <p:ext uri="{BB962C8B-B14F-4D97-AF65-F5344CB8AC3E}">
        <p14:creationId xmlns:p14="http://schemas.microsoft.com/office/powerpoint/2010/main" val="1708205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Desconfie, duvide, seja crítico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acredite em qualquer informação, mesmo que vinda de conhecidos.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A notícia pode ter sido enviada de uma conta invadida ou falsa. Tente confirmar se foi realmente a pessoa quem enviou e alerte-a, de preferência de forma privada.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Verifique as configurações das suas redes sociais e, se possível: selecione os contatos cujas postagens devam ser priorizadas.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Denuncie os boatos recebidos.</a:t>
            </a:r>
          </a:p>
        </p:txBody>
      </p:sp>
    </p:spTree>
    <p:extLst>
      <p:ext uri="{BB962C8B-B14F-4D97-AF65-F5344CB8AC3E}">
        <p14:creationId xmlns:p14="http://schemas.microsoft.com/office/powerpoint/2010/main" val="1135218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Desconfie, duvide, seja crítico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acredite em qualquer informação, mesmo que vinda de conhecidos.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A notícia pode ter sido enviada de uma conta invadida ou falsa. Tente confirmar se foi realmente a pessoa quem enviou e alerte-a, de preferência de forma privada.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Verifique as configurações das suas redes sociais e, se possível: selecione os contatos cujas postagens devam ser priorizadas.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Denuncie os boatos recebidos.</a:t>
            </a:r>
          </a:p>
        </p:txBody>
      </p:sp>
    </p:spTree>
    <p:extLst>
      <p:ext uri="{BB962C8B-B14F-4D97-AF65-F5344CB8AC3E}">
        <p14:creationId xmlns:p14="http://schemas.microsoft.com/office/powerpoint/2010/main" val="32403489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Desconfie, duvide, seja crítico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acredite em qualquer informação, mesmo que vinda de conhecidos.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A notícia pode ter sido enviada de uma conta invadida ou falsa. Tente confirmar se foi realmente a pessoa quem enviou e alerte-a, de preferência de forma privada.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Verifique as configurações das suas redes sociais e, se possível: selecione os contatos cujas postagens devam ser priorizadas.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Denuncie os boatos recebidos.</a:t>
            </a:r>
          </a:p>
        </p:txBody>
      </p:sp>
    </p:spTree>
    <p:extLst>
      <p:ext uri="{BB962C8B-B14F-4D97-AF65-F5344CB8AC3E}">
        <p14:creationId xmlns:p14="http://schemas.microsoft.com/office/powerpoint/2010/main" val="1937248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Depois de concluir este módulo, você deverá ser capaz de:</a:t>
            </a:r>
          </a:p>
          <a:p>
            <a:pPr marL="371532" indent="-371532">
              <a:buFont typeface="Arial" panose="020B0604020202020204" pitchFamily="34" charset="0"/>
              <a:buChar char="•"/>
            </a:pPr>
            <a:r>
              <a:rPr lang="pt-BR" dirty="0"/>
              <a:t>Entender os objetivos do curso</a:t>
            </a:r>
          </a:p>
          <a:p>
            <a:pPr marL="371532" indent="-371532">
              <a:buFont typeface="Arial" panose="020B0604020202020204" pitchFamily="34" charset="0"/>
              <a:buChar char="•"/>
            </a:pPr>
            <a:r>
              <a:rPr lang="pt-BR" dirty="0"/>
              <a:t>Acessar seu e-mail para acompanhamento do curso</a:t>
            </a:r>
          </a:p>
          <a:p>
            <a:pPr marL="371532" indent="-371532">
              <a:buFont typeface="Arial" panose="020B0604020202020204" pitchFamily="34" charset="0"/>
              <a:buChar char="•"/>
            </a:pPr>
            <a:r>
              <a:rPr lang="pt-BR" dirty="0"/>
              <a:t>Acessar a plataforma de estudos</a:t>
            </a:r>
          </a:p>
        </p:txBody>
      </p:sp>
    </p:spTree>
    <p:extLst>
      <p:ext uri="{BB962C8B-B14F-4D97-AF65-F5344CB8AC3E}">
        <p14:creationId xmlns:p14="http://schemas.microsoft.com/office/powerpoint/2010/main" val="7913485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Adote uma postura preventiva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Cuidado ao abrir arquivos anexos e ao clicar em links.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repasse mensagens contendo ofertas e promoções: elas podem conter links para sites falsos ou instalar códigos maliciosos.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Seja cuidadoso ao clicar em links: independentemente de quem enviou.</a:t>
            </a:r>
          </a:p>
        </p:txBody>
      </p:sp>
    </p:spTree>
    <p:extLst>
      <p:ext uri="{BB962C8B-B14F-4D97-AF65-F5344CB8AC3E}">
        <p14:creationId xmlns:p14="http://schemas.microsoft.com/office/powerpoint/2010/main" val="6286870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Informe-se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1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Consulte meios diversos de comunicação.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Converse com outras pessoas.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se limite somente ao que recebe nas redes sociais: conhecer outros pontos de vista ajuda a esclarecer os fatos e identificar informações falsas.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b="0" kern="1200" dirty="0"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mazon Ember" panose="020B06030202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0" kern="1200" dirty="0"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mazon Ember" panose="020B0603020204020204" pitchFamily="34" charset="0"/>
              </a:rPr>
              <a:t>Não confunda opinião com notícia: cada um tem a sua opinião e ela deve ser respeitada, mesmo que você discorde.</a:t>
            </a:r>
          </a:p>
        </p:txBody>
      </p:sp>
    </p:spTree>
    <p:extLst>
      <p:ext uri="{BB962C8B-B14F-4D97-AF65-F5344CB8AC3E}">
        <p14:creationId xmlns:p14="http://schemas.microsoft.com/office/powerpoint/2010/main" val="28958717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Algumas das principais lições desta seção do módulo são:</a:t>
            </a:r>
            <a:endParaRPr lang="en-US" sz="1100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BR" sz="11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Linções</a:t>
            </a:r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aprendidas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5991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408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Resumindo, neste módulo você aprendeu a: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dirty="0"/>
              <a:t>Entender os objetivos do curso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dirty="0"/>
              <a:t>Acessar seu e-mail para acompanhamento do curso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sz="1100" dirty="0"/>
              <a:t>Acessar a plataforma de estudos</a:t>
            </a:r>
          </a:p>
          <a:p>
            <a:pPr rtl="0"/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8018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Se quiser saber mais sobre os tópicos abordados neste módulo, estes recursos adicionais podem ser úteis: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Links úteis</a:t>
            </a:r>
          </a:p>
          <a:p>
            <a:pPr rtl="0"/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3820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sz="11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Obrigado pela atenção.</a:t>
            </a:r>
          </a:p>
        </p:txBody>
      </p:sp>
    </p:spTree>
    <p:extLst>
      <p:ext uri="{BB962C8B-B14F-4D97-AF65-F5344CB8AC3E}">
        <p14:creationId xmlns:p14="http://schemas.microsoft.com/office/powerpoint/2010/main" val="3680167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dirty="0"/>
              <a:t>Seção 1: Objetivos e visão geral do curso</a:t>
            </a:r>
            <a:endParaRPr lang="en-US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658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196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Dado é uma representação bruta e objetiva de fatos, observações ou eventos. São elementos isolados que, por si só, não possuem significado ou contexto.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204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46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kern="1200" dirty="0">
                <a:solidFill>
                  <a:schemeClr val="tx1"/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Descrever os objetivos</a:t>
            </a: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898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algn="l">
              <a:buFont typeface="+mj-lt"/>
              <a:buNone/>
            </a:pPr>
            <a:r>
              <a:rPr lang="pt-BR" sz="1100" b="1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Metadado: </a:t>
            </a:r>
          </a:p>
          <a:p>
            <a:pPr algn="l">
              <a:buFont typeface="+mj-lt"/>
              <a:buNone/>
            </a:pPr>
            <a:endParaRPr lang="pt-BR" sz="1100" b="0" i="0" dirty="0">
              <a:solidFill>
                <a:srgbClr val="37415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l">
              <a:buFont typeface="+mj-lt"/>
              <a:buNone/>
            </a:pPr>
            <a:r>
              <a:rPr lang="pt-BR" sz="1100" b="0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Metadado é um conjunto de informações que descreve e fornece contexto sobre outros dados. Eles fornecem detalhes sobre como os dados foram criados, modificados, formatados e organizados. Os metadados ajudam a entender e interpretar os dados, tornando-os mais compreensíveis e úteis. </a:t>
            </a:r>
          </a:p>
          <a:p>
            <a:pPr algn="l">
              <a:buFont typeface="+mj-lt"/>
              <a:buNone/>
            </a:pPr>
            <a:endParaRPr lang="pt-BR" sz="1100" b="0" i="0" dirty="0">
              <a:solidFill>
                <a:srgbClr val="37415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l">
              <a:buFont typeface="+mj-lt"/>
              <a:buNone/>
            </a:pPr>
            <a:r>
              <a:rPr lang="pt-BR" sz="1100" b="0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Aqui está um exemplo:</a:t>
            </a:r>
          </a:p>
          <a:p>
            <a:pPr algn="l"/>
            <a:r>
              <a:rPr lang="pt-BR" sz="1100" b="0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Exemplo: Data de criação: 2022-05-10; Autor: João Silva; Formato: JPEG; Resolução: 1920x1080.</a:t>
            </a:r>
          </a:p>
          <a:p>
            <a:pPr algn="l"/>
            <a:endParaRPr lang="pt-BR" sz="1100" b="0" i="0" dirty="0">
              <a:solidFill>
                <a:srgbClr val="37415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l"/>
            <a:r>
              <a:rPr lang="pt-BR" sz="1100" b="0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Nesse exemplo, temos metadados associados a uma imagem. </a:t>
            </a:r>
          </a:p>
          <a:p>
            <a:pPr algn="l"/>
            <a:endParaRPr lang="pt-BR" sz="1100" b="0" i="0" dirty="0">
              <a:solidFill>
                <a:srgbClr val="37415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l"/>
            <a:r>
              <a:rPr lang="pt-BR" sz="1100" b="0" i="0" dirty="0">
                <a:solidFill>
                  <a:srgbClr val="37415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Eles fornecem informações sobre quando a imagem foi criada, quem a criou, o formato do arquivo e a resolução. Esses metadados ajudam a entender melhor a imagem e seu contexto.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1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983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principal">
    <p:bg>
      <p:bgPr>
        <a:solidFill>
          <a:srgbClr val="0028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A194DC5-42F1-035B-08F2-F2788EBF40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605"/>
            <a:ext cx="12306301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9ADD325C-58EC-605B-33CC-64D1FA9130E8}"/>
              </a:ext>
            </a:extLst>
          </p:cNvPr>
          <p:cNvSpPr/>
          <p:nvPr userDrawn="1"/>
        </p:nvSpPr>
        <p:spPr>
          <a:xfrm>
            <a:off x="0" y="-8605"/>
            <a:ext cx="12306301" cy="6866605"/>
          </a:xfrm>
          <a:prstGeom prst="rect">
            <a:avLst/>
          </a:prstGeom>
          <a:solidFill>
            <a:srgbClr val="002846">
              <a:alpha val="93000"/>
            </a:srgb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E671F90-421F-6575-A16C-33D313C2CD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76" y="2661312"/>
            <a:ext cx="3949424" cy="100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930DCD8F-E7D6-0A95-52BC-AE0B9BE31E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8" y="1003300"/>
            <a:ext cx="7175502" cy="2425700"/>
          </a:xfrm>
        </p:spPr>
        <p:txBody>
          <a:bodyPr rtlCol="0">
            <a:noAutofit/>
          </a:bodyPr>
          <a:lstStyle>
            <a:lvl1pPr algn="ctr">
              <a:defRPr sz="6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Nome do curso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76BF19F-CFB6-012A-FDFC-43FA914680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16500" y="3693755"/>
            <a:ext cx="7175498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57200" indent="0" algn="ctr">
              <a:buNone/>
              <a:defRPr sz="4400">
                <a:solidFill>
                  <a:schemeClr val="bg1"/>
                </a:solidFill>
              </a:defRPr>
            </a:lvl2pPr>
          </a:lstStyle>
          <a:p>
            <a:pPr lvl="1" rtl="0"/>
            <a:r>
              <a:rPr lang="pt-BR" dirty="0"/>
              <a:t>Conteúdo da aula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31858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D62FF2-D0DC-5F14-6B86-E814E2E70F7C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B0127-ED7F-7C41-B530-EB0C6E8B5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528175"/>
            <a:ext cx="11353800" cy="4648788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Lucida Console" panose="020B0609040504020204" pitchFamily="49" charset="0"/>
              </a:defRPr>
            </a:lvl1pPr>
          </a:lstStyle>
          <a:p>
            <a:pPr lvl="0" rtl="0"/>
            <a:r>
              <a:rPr lang="pt-BR" dirty="0"/>
              <a:t>; </a:t>
            </a:r>
            <a:r>
              <a:rPr lang="pt-BR" dirty="0" err="1"/>
              <a:t>Syntax</a:t>
            </a:r>
            <a:r>
              <a:rPr lang="pt-BR" dirty="0"/>
              <a:t> Test file for 68k Assembly </a:t>
            </a:r>
            <a:r>
              <a:rPr lang="pt-BR" dirty="0" err="1"/>
              <a:t>code</a:t>
            </a:r>
            <a:endParaRPr lang="pt-BR" dirty="0"/>
          </a:p>
          <a:p>
            <a:pPr lvl="0" rtl="0"/>
            <a:r>
              <a:rPr lang="pt-BR" dirty="0"/>
              <a:t>; Some </a:t>
            </a:r>
            <a:r>
              <a:rPr lang="pt-BR" dirty="0" err="1"/>
              <a:t>comments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file</a:t>
            </a:r>
          </a:p>
          <a:p>
            <a:pPr lvl="0" rtl="0"/>
            <a:r>
              <a:rPr lang="pt-BR" dirty="0"/>
              <a:t>.D0 00000000</a:t>
            </a:r>
          </a:p>
          <a:p>
            <a:pPr lvl="0" rtl="0"/>
            <a:r>
              <a:rPr lang="pt-BR" dirty="0"/>
              <a:t>MS 2100 00000002</a:t>
            </a:r>
          </a:p>
          <a:p>
            <a:pPr lvl="0" rtl="0"/>
            <a:r>
              <a:rPr lang="pt-BR" dirty="0"/>
              <a:t>MM 2000;DI</a:t>
            </a:r>
          </a:p>
          <a:p>
            <a:pPr lvl="0" rtl="0"/>
            <a:r>
              <a:rPr lang="pt-BR" dirty="0"/>
              <a:t>LEA.L $002100,A1</a:t>
            </a:r>
          </a:p>
          <a:p>
            <a:pPr lvl="0" rtl="0"/>
            <a:r>
              <a:rPr lang="pt-BR" dirty="0"/>
              <a:t>MOVE.L #2,-(A1)</a:t>
            </a:r>
          </a:p>
          <a:p>
            <a:pPr lvl="0" rtl="0"/>
            <a:r>
              <a:rPr lang="pt-BR" dirty="0"/>
              <a:t>BSR $00002050</a:t>
            </a:r>
          </a:p>
          <a:p>
            <a:pPr lvl="0" rtl="0"/>
            <a:r>
              <a:rPr lang="pt-BR" dirty="0"/>
              <a:t>MM 2050;DI</a:t>
            </a:r>
          </a:p>
          <a:p>
            <a:pPr lvl="0" rtl="0"/>
            <a:r>
              <a:rPr lang="pt-BR" dirty="0"/>
              <a:t>MOVE.L (A1)+,D1</a:t>
            </a:r>
          </a:p>
          <a:p>
            <a:pPr lvl="0" rtl="0"/>
            <a:r>
              <a:rPr lang="pt-BR" dirty="0"/>
              <a:t>MOVE.L (A1),D2</a:t>
            </a:r>
          </a:p>
          <a:p>
            <a:pPr lvl="0" rtl="0"/>
            <a:r>
              <a:rPr lang="pt-BR" dirty="0"/>
              <a:t>ADD.L D1,D2</a:t>
            </a:r>
          </a:p>
          <a:p>
            <a:pPr lvl="0" rtl="0"/>
            <a:r>
              <a:rPr lang="pt-BR" dirty="0"/>
              <a:t>MOVE.L D2,D0</a:t>
            </a:r>
          </a:p>
          <a:p>
            <a:pPr lvl="0" rtl="0"/>
            <a:r>
              <a:rPr lang="pt-BR" dirty="0"/>
              <a:t>RTS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D8A33-23FE-0C4F-9E8F-25B4C5AE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E1A0157-5532-7652-2B8A-F69D781EEF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595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2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2A643C6-6810-8E27-0407-F93E9CF996B9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3BB2B80-1B59-A143-BE75-CCD366DF7C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528175"/>
            <a:ext cx="5504688" cy="4648788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Lucida Console" panose="020B0609040504020204" pitchFamily="49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dirty="0"/>
              <a:t>; </a:t>
            </a:r>
            <a:r>
              <a:rPr lang="pt-BR" dirty="0" err="1"/>
              <a:t>Syntax</a:t>
            </a:r>
            <a:r>
              <a:rPr lang="pt-BR" dirty="0"/>
              <a:t> Test file for 68k Assembly </a:t>
            </a:r>
            <a:r>
              <a:rPr lang="pt-BR" dirty="0" err="1"/>
              <a:t>code</a:t>
            </a:r>
            <a:endParaRPr lang="pt-BR" dirty="0"/>
          </a:p>
          <a:p>
            <a:pPr lvl="0" rtl="0"/>
            <a:r>
              <a:rPr lang="pt-BR" dirty="0"/>
              <a:t>; Some </a:t>
            </a:r>
            <a:r>
              <a:rPr lang="pt-BR" dirty="0" err="1"/>
              <a:t>comments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file</a:t>
            </a:r>
          </a:p>
          <a:p>
            <a:pPr lvl="0" rtl="0"/>
            <a:r>
              <a:rPr lang="pt-BR" dirty="0"/>
              <a:t>.D0 00000000</a:t>
            </a:r>
          </a:p>
          <a:p>
            <a:pPr lvl="0" rtl="0"/>
            <a:r>
              <a:rPr lang="pt-BR" dirty="0"/>
              <a:t>MS 2100 00000002</a:t>
            </a:r>
          </a:p>
          <a:p>
            <a:pPr lvl="0" rtl="0"/>
            <a:r>
              <a:rPr lang="pt-BR" dirty="0"/>
              <a:t>MM 2000;DI</a:t>
            </a:r>
          </a:p>
          <a:p>
            <a:pPr lvl="0" rtl="0"/>
            <a:r>
              <a:rPr lang="pt-BR" dirty="0"/>
              <a:t>LEA.L $002100,A1</a:t>
            </a:r>
          </a:p>
          <a:p>
            <a:pPr lvl="0" rtl="0"/>
            <a:r>
              <a:rPr lang="pt-BR" dirty="0"/>
              <a:t>MOVE.L #2,-(A1)</a:t>
            </a:r>
          </a:p>
          <a:p>
            <a:pPr lvl="0" rtl="0"/>
            <a:r>
              <a:rPr lang="pt-BR" dirty="0"/>
              <a:t>BSR $00002050</a:t>
            </a:r>
          </a:p>
          <a:p>
            <a:pPr lvl="0" rtl="0"/>
            <a:r>
              <a:rPr lang="pt-BR" dirty="0"/>
              <a:t>MM 2050;DI</a:t>
            </a:r>
          </a:p>
          <a:p>
            <a:pPr lvl="0" rtl="0"/>
            <a:r>
              <a:rPr lang="pt-BR" dirty="0"/>
              <a:t>MOVE.L (A1)+,D1</a:t>
            </a:r>
          </a:p>
          <a:p>
            <a:pPr lvl="0" rtl="0"/>
            <a:r>
              <a:rPr lang="pt-BR" dirty="0"/>
              <a:t>MOVE.L (A1),D2</a:t>
            </a:r>
          </a:p>
          <a:p>
            <a:pPr lvl="0" rtl="0"/>
            <a:r>
              <a:rPr lang="pt-BR" dirty="0"/>
              <a:t>ADD.L D1,D2</a:t>
            </a:r>
          </a:p>
          <a:p>
            <a:pPr lvl="0" rtl="0"/>
            <a:r>
              <a:rPr lang="pt-BR" dirty="0"/>
              <a:t>MOVE.L D2,D0</a:t>
            </a:r>
          </a:p>
          <a:p>
            <a:pPr lvl="0" rtl="0"/>
            <a:r>
              <a:rPr lang="pt-BR" dirty="0"/>
              <a:t>RTS</a:t>
            </a:r>
          </a:p>
          <a:p>
            <a:pPr lvl="0" rtl="0"/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73890F-7993-BE4F-83AC-886113878E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46312" y="1524228"/>
            <a:ext cx="5504688" cy="4648788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Lucida Console" panose="020B0609040504020204" pitchFamily="49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dirty="0"/>
              <a:t>; </a:t>
            </a:r>
            <a:r>
              <a:rPr lang="pt-BR" dirty="0" err="1"/>
              <a:t>Syntax</a:t>
            </a:r>
            <a:r>
              <a:rPr lang="pt-BR" dirty="0"/>
              <a:t> Test file for 68k Assembly </a:t>
            </a:r>
            <a:r>
              <a:rPr lang="pt-BR" dirty="0" err="1"/>
              <a:t>code</a:t>
            </a:r>
            <a:endParaRPr lang="pt-BR" dirty="0"/>
          </a:p>
          <a:p>
            <a:pPr lvl="0" rtl="0"/>
            <a:r>
              <a:rPr lang="pt-BR" dirty="0"/>
              <a:t>; Some </a:t>
            </a:r>
            <a:r>
              <a:rPr lang="pt-BR" dirty="0" err="1"/>
              <a:t>comments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file</a:t>
            </a:r>
          </a:p>
          <a:p>
            <a:pPr lvl="0" rtl="0"/>
            <a:r>
              <a:rPr lang="pt-BR" dirty="0"/>
              <a:t>.D0 00000000</a:t>
            </a:r>
          </a:p>
          <a:p>
            <a:pPr lvl="0" rtl="0"/>
            <a:r>
              <a:rPr lang="pt-BR" dirty="0"/>
              <a:t>MS 2100 00000002</a:t>
            </a:r>
          </a:p>
          <a:p>
            <a:pPr lvl="0" rtl="0"/>
            <a:r>
              <a:rPr lang="pt-BR" dirty="0"/>
              <a:t>MM 2000;DI</a:t>
            </a:r>
          </a:p>
          <a:p>
            <a:pPr lvl="0" rtl="0"/>
            <a:r>
              <a:rPr lang="pt-BR" dirty="0"/>
              <a:t>LEA.L $002100,A1</a:t>
            </a:r>
          </a:p>
          <a:p>
            <a:pPr lvl="0" rtl="0"/>
            <a:r>
              <a:rPr lang="pt-BR" dirty="0"/>
              <a:t>MOVE.L #2,-(A1)</a:t>
            </a:r>
          </a:p>
          <a:p>
            <a:pPr lvl="0" rtl="0"/>
            <a:r>
              <a:rPr lang="pt-BR" dirty="0"/>
              <a:t>BSR $00002050</a:t>
            </a:r>
          </a:p>
          <a:p>
            <a:pPr lvl="0" rtl="0"/>
            <a:r>
              <a:rPr lang="pt-BR" dirty="0"/>
              <a:t>MM 2050;DI</a:t>
            </a:r>
          </a:p>
          <a:p>
            <a:pPr lvl="0" rtl="0"/>
            <a:r>
              <a:rPr lang="pt-BR" dirty="0"/>
              <a:t>MOVE.L (A1)+,D1</a:t>
            </a:r>
          </a:p>
          <a:p>
            <a:pPr lvl="0" rtl="0"/>
            <a:r>
              <a:rPr lang="pt-BR" dirty="0"/>
              <a:t>MOVE.L (A1),D2</a:t>
            </a:r>
          </a:p>
          <a:p>
            <a:pPr lvl="0" rtl="0"/>
            <a:r>
              <a:rPr lang="pt-BR" dirty="0"/>
              <a:t>ADD.L D1,D2</a:t>
            </a:r>
          </a:p>
          <a:p>
            <a:pPr lvl="0" rtl="0"/>
            <a:r>
              <a:rPr lang="pt-BR" dirty="0"/>
              <a:t>MOVE.L D2,D0</a:t>
            </a:r>
          </a:p>
          <a:p>
            <a:pPr lvl="0" rtl="0"/>
            <a:r>
              <a:rPr lang="pt-BR" dirty="0"/>
              <a:t>RTS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1B4E59-6F72-205C-A6EA-32EC9DDE31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5186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C6005FA-6499-B32B-7AF6-AFCE1EE174FE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A4FD3-97EE-8149-9A33-E0E6B1B0C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1876" y="3793944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336319-2696-2640-9B7B-C5788923DD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19100" y="1524000"/>
            <a:ext cx="2679192" cy="21031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A58B4D5-135C-FA4B-BDD3-660FB08CFA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86484" y="3793944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2FA06701-76A6-3548-BF51-E4429F8C741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093708" y="1524000"/>
            <a:ext cx="2679192" cy="21031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ED4B9F9-6A66-6041-9EEB-F3287939A9A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00777" y="3793944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47F48B9A-256D-954A-AA08-55B5777556A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10469" y="1524000"/>
            <a:ext cx="2679192" cy="21031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6FF323F-B273-E643-A44F-65465BE5C0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315078" y="3793944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C1BCDD9F-46DB-5745-913B-E11E7BEBDA8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322302" y="1524000"/>
            <a:ext cx="2679192" cy="21031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B6C4E62-5FD2-E155-F22C-F674B02AB7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960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024C6F6-1127-0925-F13A-0698BE791D4C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A4FD3-97EE-8149-9A33-E0E6B1B0C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1876" y="3446471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336319-2696-2640-9B7B-C5788923DD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19100" y="1524000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EC6ED8A-9A35-254F-9CF6-1EFE9B38709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53796" y="3446471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1F03C714-8C12-1648-A7BE-ED7D107E4A5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161020" y="1524000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2929504-2B50-874B-A16E-F37A03279E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294312" y="3446471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B331369C-8691-264D-B80A-CEAC8AD3CDE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301536" y="1524000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9AA5E4E-EA30-7144-B43C-3BC3820035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11876" y="5857160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57601697-5763-1649-956A-0E3F39DE563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19100" y="3934689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09672F95-1B0D-D44F-96FA-DEB0E07403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53796" y="5857160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D8042A93-9BD7-0147-8441-5442B29A69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161020" y="3934689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2B0D6062-BB69-D146-8060-14598F894BC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94312" y="5857160"/>
            <a:ext cx="3619104" cy="301752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id="{750D7242-278D-B24F-A07C-549ACB16E63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301536" y="3934689"/>
            <a:ext cx="3611880" cy="1755648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icon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picture</a:t>
            </a:r>
            <a:endParaRPr lang="pt-BR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A7AC8F1-795B-9569-2AC6-1F63B61D4FC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7252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A4FD3-97EE-8149-9A33-E0E6B1B0C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1876" y="4011163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336319-2696-2640-9B7B-C5788923DD0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69259" y="2626296"/>
            <a:ext cx="1188720" cy="11887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 err="1"/>
              <a:t>Icon</a:t>
            </a:r>
            <a:endParaRPr lang="pt-BR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A58B4D5-135C-FA4B-BDD3-660FB08CFA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86484" y="4011163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ED4B9F9-6A66-6041-9EEB-F3287939A9A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7027" y="4011163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6FF323F-B273-E643-A44F-65465BE5C0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315078" y="4011163"/>
            <a:ext cx="2686416" cy="303043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3E6CE5FE-ED8C-0D40-862B-9F5EC40C7E8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49966" y="2626296"/>
            <a:ext cx="1188720" cy="11887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 err="1"/>
              <a:t>Icon</a:t>
            </a:r>
            <a:endParaRPr lang="pt-BR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91DC684E-A5F4-864A-894C-5CD232FB9BE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911919" y="2626296"/>
            <a:ext cx="1188720" cy="11887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 err="1"/>
              <a:t>Icon</a:t>
            </a:r>
            <a:endParaRPr lang="pt-BR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A6B5BB37-EE1B-6B45-A7CF-E416B4D0D67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773872" y="2626296"/>
            <a:ext cx="1188720" cy="11887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pt-BR" dirty="0" err="1"/>
              <a:t>Icon</a:t>
            </a:r>
            <a:endParaRPr lang="pt-BR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BDEF14E-4027-D643-9DE2-F177FE22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9EDF79C-6B4C-177C-5F53-F222038F5E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0858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1B471D5-335A-F9B7-C8D1-DA4323658A4D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8CC91D9-B37E-2DB9-6490-AF2F90DD6F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9508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EBE81718-7338-5AEE-7D4B-CC70A4DF740E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A709B9C-CCB6-EB18-0B95-98929FCAA1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35291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AA3342F-226C-9202-B694-3D3E14539CEB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BDEF14E-4027-D643-9DE2-F177FE22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1932378-60F4-9BC9-7C99-0F4D90E0B5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19048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5F76685-5779-5D40-A261-B0BC701B3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4DD4BCC-9BC7-6E9D-CC7E-394EC3F763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82823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8298180" cy="474119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201426F-66D0-6C49-85B0-A8C2D43E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1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B6A95138-A96E-2F42-A959-2EFD44FE4AB7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AA58D57C-542E-8B46-AF4A-1CE98190E1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76191" y="1803345"/>
            <a:ext cx="2656066" cy="1879131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67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C3946CAB-375A-5941-A392-14D805556B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51457" y="1803345"/>
            <a:ext cx="2656066" cy="1879131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67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35FC7C2C-C9CE-B747-AE44-A593EFEB0D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340942"/>
            <a:ext cx="2656067" cy="390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spc="0">
                <a:solidFill>
                  <a:srgbClr val="002846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 err="1"/>
              <a:t>Title</a:t>
            </a:r>
            <a:endParaRPr lang="pt-BR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24CE8731-450D-3746-AF62-88C7CF83609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9102" y="1803345"/>
            <a:ext cx="2656066" cy="1879131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67"/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5458110-5E55-0F46-BBF5-9C8F2C62151D}"/>
              </a:ext>
            </a:extLst>
          </p:cNvPr>
          <p:cNvSpPr/>
          <p:nvPr userDrawn="1"/>
        </p:nvSpPr>
        <p:spPr>
          <a:xfrm>
            <a:off x="9029701" y="0"/>
            <a:ext cx="3188474" cy="6858000"/>
          </a:xfrm>
          <a:prstGeom prst="rect">
            <a:avLst/>
          </a:prstGeom>
          <a:solidFill>
            <a:srgbClr val="002846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4730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Light" panose="020B0403020204020204" pitchFamily="34" charset="0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3837C0-EFCF-E345-9E05-AF315FB06800}"/>
              </a:ext>
            </a:extLst>
          </p:cNvPr>
          <p:cNvSpPr/>
          <p:nvPr userDrawn="1"/>
        </p:nvSpPr>
        <p:spPr>
          <a:xfrm>
            <a:off x="0" y="4020640"/>
            <a:ext cx="9029700" cy="2837360"/>
          </a:xfrm>
          <a:prstGeom prst="rect">
            <a:avLst/>
          </a:prstGeom>
          <a:solidFill>
            <a:srgbClr val="004F8A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4730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Light" panose="020B0403020204020204" pitchFamily="34" charset="0"/>
              <a:ea typeface="+mn-ea"/>
              <a:cs typeface="+mn-cs"/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EBCAA55A-911D-184D-A1FD-A84004D395B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327146" y="365126"/>
            <a:ext cx="2445755" cy="951555"/>
          </a:xfrm>
          <a:prstGeom prst="rect">
            <a:avLst/>
          </a:prstGeom>
          <a:solidFill>
            <a:schemeClr val="bg1"/>
          </a:solidFill>
        </p:spPr>
        <p:txBody>
          <a:bodyPr rtlCol="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8A3999B7-8C20-854D-A555-F37D032192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9838" y="1340942"/>
            <a:ext cx="2656067" cy="390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spc="0">
                <a:solidFill>
                  <a:srgbClr val="002846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 err="1"/>
              <a:t>Title</a:t>
            </a:r>
            <a:endParaRPr lang="pt-BR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38F7DDC9-AAC1-834E-B4EE-D42A0B1327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76190" y="1340942"/>
            <a:ext cx="2656067" cy="390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spc="0">
                <a:solidFill>
                  <a:srgbClr val="002846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 err="1"/>
              <a:t>Title</a:t>
            </a:r>
            <a:endParaRPr lang="pt-BR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957FAEDA-E06F-0246-AE0E-09DEF5D512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0222" y="4444327"/>
            <a:ext cx="7571082" cy="131118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DB1EEED-3A61-7145-8CB8-D64E8B31FE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222" y="5870446"/>
            <a:ext cx="7942034" cy="41370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9327093" y="1564153"/>
            <a:ext cx="2445808" cy="1212914"/>
          </a:xfrm>
        </p:spPr>
        <p:txBody>
          <a:bodyPr rtlCol="0">
            <a:normAutofit/>
          </a:bodyPr>
          <a:lstStyle>
            <a:lvl1pPr marL="0" indent="0">
              <a:buNone/>
              <a:defRPr sz="1333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24" name="TextBox 23"/>
          <p:cNvSpPr txBox="1"/>
          <p:nvPr userDrawn="1"/>
        </p:nvSpPr>
        <p:spPr>
          <a:xfrm>
            <a:off x="290923" y="3889248"/>
            <a:ext cx="770467" cy="2308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14401" baseline="30000">
                <a:solidFill>
                  <a:schemeClr val="bg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“</a:t>
            </a:r>
            <a:endParaRPr lang="en-US" sz="14401" dirty="0">
              <a:solidFill>
                <a:schemeClr val="bg1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6"/>
          </p:nvPr>
        </p:nvSpPr>
        <p:spPr>
          <a:xfrm>
            <a:off x="9327145" y="3177326"/>
            <a:ext cx="2445808" cy="2758497"/>
          </a:xfrm>
        </p:spPr>
        <p:txBody>
          <a:bodyPr rtlCol="0">
            <a:normAutofit/>
          </a:bodyPr>
          <a:lstStyle>
            <a:lvl1pPr marL="0" indent="0">
              <a:buNone/>
              <a:defRPr sz="1333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7"/>
          </p:nvPr>
        </p:nvSpPr>
        <p:spPr>
          <a:xfrm>
            <a:off x="9327092" y="2880834"/>
            <a:ext cx="2445808" cy="296493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98B4F8-1F1E-D6C3-2B4E-7F3B505D95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121" y="6133402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3966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58223B2-799A-5246-A4C6-C8BB6421582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8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407F2DB-F618-9B42-B761-D4AC79DC3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191940"/>
            <a:ext cx="11353800" cy="474119"/>
          </a:xfrm>
        </p:spPr>
        <p:txBody>
          <a:bodyPr rtlCol="0">
            <a:noAutofit/>
          </a:bodyPr>
          <a:lstStyle>
            <a:lvl1pPr>
              <a:defRPr sz="6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A5CC2AB-7462-6949-B0CC-D453D58B64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2554356"/>
            <a:ext cx="8059738" cy="488498"/>
          </a:xfrm>
        </p:spPr>
        <p:txBody>
          <a:bodyPr rtlCol="0">
            <a:normAutofit/>
          </a:bodyPr>
          <a:lstStyle>
            <a:lvl1pPr marL="0" indent="0">
              <a:buNone/>
              <a:defRPr sz="2000" b="0" spc="300">
                <a:solidFill>
                  <a:srgbClr val="36C2B4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/>
              <a:t>CLICK TO EDIT MASTER TITLE STYLE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7181945-33C2-3EBB-A021-19FC498776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0414" y="6044185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16957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bg>
      <p:bgPr>
        <a:solidFill>
          <a:srgbClr val="0028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19100" y="1361287"/>
            <a:ext cx="11353800" cy="3416300"/>
          </a:xfrm>
        </p:spPr>
        <p:txBody>
          <a:bodyPr rtlCol="0" anchor="t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13BF5D-EF1D-5C42-8ED2-B1DC40150995}"/>
              </a:ext>
            </a:extLst>
          </p:cNvPr>
          <p:cNvSpPr/>
          <p:nvPr userDrawn="1"/>
        </p:nvSpPr>
        <p:spPr>
          <a:xfrm>
            <a:off x="0" y="1444414"/>
            <a:ext cx="320634" cy="633768"/>
          </a:xfrm>
          <a:prstGeom prst="rect">
            <a:avLst/>
          </a:prstGeom>
          <a:solidFill>
            <a:srgbClr val="004F8A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Light" panose="020B0403020204020204" pitchFamily="34" charset="0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BBC8AF8-4964-B547-9569-D8BFE87BB8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5024594"/>
            <a:ext cx="8059738" cy="488498"/>
          </a:xfrm>
        </p:spPr>
        <p:txBody>
          <a:bodyPr rtlCol="0">
            <a:normAutofit/>
          </a:bodyPr>
          <a:lstStyle>
            <a:lvl1pPr marL="0" indent="0">
              <a:buNone/>
              <a:defRPr sz="2000" b="0" spc="0">
                <a:solidFill>
                  <a:schemeClr val="accent4">
                    <a:lumMod val="40000"/>
                    <a:lumOff val="6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/>
              <a:t>-Click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pt-BR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724E212-44EE-7893-61C3-AF43CE3313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121" y="6133402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7681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5F22A34A-D3E5-AB87-73B0-E21408EB29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F570527-753A-448F-30D2-248B0C74E0CA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2846">
              <a:alpha val="93000"/>
            </a:srgb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CAE5FD9-C1AF-FA48-A653-7EA5E0B138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3191940"/>
            <a:ext cx="11353800" cy="474119"/>
          </a:xfrm>
        </p:spPr>
        <p:txBody>
          <a:bodyPr rtlCol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Obrigado !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917CEE9-92C5-28C2-4154-A131B26EFD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121" y="6133402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1085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57AF45B-C20A-5F4E-906A-B043D9D7F28E}"/>
              </a:ext>
            </a:extLst>
          </p:cNvPr>
          <p:cNvSpPr/>
          <p:nvPr userDrawn="1"/>
        </p:nvSpPr>
        <p:spPr>
          <a:xfrm>
            <a:off x="-2" y="0"/>
            <a:ext cx="5125762" cy="6875492"/>
          </a:xfrm>
          <a:prstGeom prst="rect">
            <a:avLst/>
          </a:prstGeom>
          <a:solidFill>
            <a:srgbClr val="002846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mazon Ember Light" panose="020B0403020204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4C7EF-17C6-3647-B5A6-45AFD1AE2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178376"/>
            <a:ext cx="4268647" cy="1325563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EB2737B-E9EB-5940-81B3-90715BFD4CA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714474" y="1178376"/>
            <a:ext cx="5767612" cy="4814920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pic>
        <p:nvPicPr>
          <p:cNvPr id="6" name="Imagem 5" descr="Padrão do plano de fundo&#10;&#10;Descrição gerada automaticamente">
            <a:extLst>
              <a:ext uri="{FF2B5EF4-FFF2-40B4-BE49-F238E27FC236}">
                <a16:creationId xmlns:a16="http://schemas.microsoft.com/office/drawing/2014/main" id="{106CA188-93DF-BC16-FBD7-A7160312AF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1207" y="3142732"/>
            <a:ext cx="4534533" cy="371526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3CC8456-2AE0-641C-03C1-0316C98E3E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5814" y="278385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615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0B1C5D0-123C-C948-8FE9-A354E1870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191940"/>
            <a:ext cx="11353800" cy="474119"/>
          </a:xfrm>
        </p:spPr>
        <p:txBody>
          <a:bodyPr rtlCol="0">
            <a:noAutofit/>
          </a:bodyPr>
          <a:lstStyle>
            <a:lvl1pPr>
              <a:defRPr sz="6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9293C6B-D94F-304A-A8F4-8745DAD9D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ED6FAD6-1C69-D594-743F-086BB90B5E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014" y="317785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708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1052960-4B1D-1401-D8B1-9942EB0C9923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7EACD-31BA-5546-8DC5-A7D4FA41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B0127-ED7F-7C41-B530-EB0C6E8B5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648788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BDEF14E-4027-D643-9DE2-F177FE22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90F1282-BBAB-31A0-7070-8DF5CE112D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4656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E81FAF4A-F2FF-E386-712F-2FB50E85A339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3BB2B80-1B59-A143-BE75-CCD366DF7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5"/>
            <a:ext cx="5504688" cy="4648788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73890F-7993-BE4F-83AC-886113878E8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46312" y="1524228"/>
            <a:ext cx="5504688" cy="4648788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FE61BF-E6EE-9E5E-ABCC-FD6307C1EB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194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B757F57-8F07-E10F-25EA-5A76C36AFB2A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365125"/>
            <a:ext cx="9037416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3BB2B80-1B59-A143-BE75-CCD366DF7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5"/>
            <a:ext cx="3593592" cy="4645152"/>
          </a:xfrm>
        </p:spPr>
        <p:txBody>
          <a:bodyPr rtlCol="0">
            <a:noAutofit/>
          </a:bodyPr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6EC767-E7A4-C245-BAA4-960E5F2420E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173686" y="1528175"/>
            <a:ext cx="3593592" cy="4645152"/>
          </a:xfrm>
        </p:spPr>
        <p:txBody>
          <a:bodyPr rtlCol="0">
            <a:noAutofit/>
          </a:bodyPr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3CCBCC6-BD7A-204B-A666-6793093190F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14209" y="1528175"/>
            <a:ext cx="3593592" cy="4645152"/>
          </a:xfrm>
        </p:spPr>
        <p:txBody>
          <a:bodyPr rtlCol="0">
            <a:noAutofit/>
          </a:bodyPr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58CAD1-5A20-D483-5A6D-1DD73C7983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884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FC02C14-6ACB-92BF-1BAF-4BE661D31A52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EBC76E4-C45C-574F-A82B-828C6634388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19100" y="2041932"/>
            <a:ext cx="5504688" cy="4131084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A4FD3-97EE-8149-9A33-E0E6B1B0C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101" y="1524000"/>
            <a:ext cx="5504688" cy="517932"/>
          </a:xfrm>
        </p:spPr>
        <p:txBody>
          <a:bodyPr rtlCol="0">
            <a:no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73D202D-7B57-2643-80ED-BF68CDD1CDB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249885" y="2041932"/>
            <a:ext cx="5504688" cy="4131084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DC3C2DA-3EB0-FE4D-8393-500CDB186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49886" y="1524000"/>
            <a:ext cx="5504688" cy="517932"/>
          </a:xfrm>
        </p:spPr>
        <p:txBody>
          <a:bodyPr rtlCol="0">
            <a:no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1910CC9-391D-7EF3-728E-EFF1B18240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841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C67734A-53C1-D3DB-D0AE-5410ECC70E7A}"/>
              </a:ext>
            </a:extLst>
          </p:cNvPr>
          <p:cNvSpPr/>
          <p:nvPr userDrawn="1"/>
        </p:nvSpPr>
        <p:spPr>
          <a:xfrm>
            <a:off x="873" y="-863"/>
            <a:ext cx="12188658" cy="1143868"/>
          </a:xfrm>
          <a:prstGeom prst="rect">
            <a:avLst/>
          </a:prstGeom>
          <a:solidFill>
            <a:srgbClr val="002846">
              <a:alpha val="97647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EC7003-BF6D-1A45-8C4D-387CA8F0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9034272" cy="474119"/>
          </a:xfrm>
        </p:spPr>
        <p:txBody>
          <a:bodyPr rtlCol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AC7BB94-D444-F441-A88C-76F7DDCD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B6A95138-A96E-2F42-A959-2EFD44FE4AB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EBC76E4-C45C-574F-A82B-828C6634388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19099" y="2041932"/>
            <a:ext cx="11335473" cy="4131084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A4FD3-97EE-8149-9A33-E0E6B1B0C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100" y="1524000"/>
            <a:ext cx="11335473" cy="517932"/>
          </a:xfrm>
        </p:spPr>
        <p:txBody>
          <a:bodyPr rtlCol="0">
            <a:no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</a:lstStyle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8900B8C-B7C9-17EB-F881-BAB7943C27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599" y="374507"/>
            <a:ext cx="1942486" cy="4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5083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F0B29-9AD8-3F4E-B00F-6715996AE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1135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dirty="0"/>
              <a:t>Click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DF7ED-6BC6-EE49-BB58-F5E1626AD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825625"/>
            <a:ext cx="1135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 err="1"/>
              <a:t>Edit</a:t>
            </a:r>
            <a:r>
              <a:rPr lang="pt-BR" dirty="0"/>
              <a:t> Master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styles</a:t>
            </a:r>
            <a:endParaRPr lang="pt-BR" dirty="0"/>
          </a:p>
          <a:p>
            <a:pPr lvl="1" rtl="0"/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2" rtl="0"/>
            <a:r>
              <a:rPr lang="pt-BR" dirty="0" err="1"/>
              <a:t>Third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3" rtl="0"/>
            <a:r>
              <a:rPr lang="pt-BR" dirty="0" err="1"/>
              <a:t>Fourth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  <a:p>
            <a:pPr lvl="4" rtl="0"/>
            <a:r>
              <a:rPr lang="pt-BR" dirty="0" err="1"/>
              <a:t>Fifth</a:t>
            </a:r>
            <a:r>
              <a:rPr lang="pt-BR" dirty="0"/>
              <a:t> </a:t>
            </a:r>
            <a:r>
              <a:rPr lang="pt-BR" dirty="0" err="1"/>
              <a:t>level</a:t>
            </a:r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D72AE-1203-5947-A950-5866F5412B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rtl="0"/>
            <a:fld id="{B6A95138-A96E-2F42-A959-2EFD44FE4AB7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custDataLst>
      <p:tags r:id="rId23"/>
    </p:custDataLst>
    <p:extLst>
      <p:ext uri="{BB962C8B-B14F-4D97-AF65-F5344CB8AC3E}">
        <p14:creationId xmlns:p14="http://schemas.microsoft.com/office/powerpoint/2010/main" val="277287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70" r:id="rId3"/>
    <p:sldLayoutId id="2147483667" r:id="rId4"/>
    <p:sldLayoutId id="2147483650" r:id="rId5"/>
    <p:sldLayoutId id="2147483649" r:id="rId6"/>
    <p:sldLayoutId id="2147483651" r:id="rId7"/>
    <p:sldLayoutId id="2147483652" r:id="rId8"/>
    <p:sldLayoutId id="2147483661" r:id="rId9"/>
    <p:sldLayoutId id="2147483653" r:id="rId10"/>
    <p:sldLayoutId id="2147483671" r:id="rId11"/>
    <p:sldLayoutId id="2147483657" r:id="rId12"/>
    <p:sldLayoutId id="2147483658" r:id="rId13"/>
    <p:sldLayoutId id="2147483659" r:id="rId14"/>
    <p:sldLayoutId id="2147483678" r:id="rId15"/>
    <p:sldLayoutId id="2147483679" r:id="rId16"/>
    <p:sldLayoutId id="2147483668" r:id="rId17"/>
    <p:sldLayoutId id="2147483665" r:id="rId18"/>
    <p:sldLayoutId id="2147483677" r:id="rId19"/>
    <p:sldLayoutId id="2147483669" r:id="rId20"/>
    <p:sldLayoutId id="2147483660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64" userDrawn="1">
          <p15:clr>
            <a:srgbClr val="F26B43"/>
          </p15:clr>
        </p15:guide>
        <p15:guide id="4" pos="74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3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5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7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8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0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3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5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20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7.xml"/><Relationship Id="rId6" Type="http://schemas.openxmlformats.org/officeDocument/2006/relationships/hyperlink" Target="https://www.quatrocantos.com/lendas/" TargetMode="External"/><Relationship Id="rId5" Type="http://schemas.openxmlformats.org/officeDocument/2006/relationships/hyperlink" Target="https://www.e-farsas.com/" TargetMode="External"/><Relationship Id="rId4" Type="http://schemas.openxmlformats.org/officeDocument/2006/relationships/hyperlink" Target="https://www.boatos.org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8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0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1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2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3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4.xml"/><Relationship Id="rId4" Type="http://schemas.openxmlformats.org/officeDocument/2006/relationships/image" Target="../media/image6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6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aws.amazon.com/blogs/enterprise-strategy/6-strategies-for-migrating-applications-to-the-cloud/" TargetMode="External"/><Relationship Id="rId3" Type="http://schemas.openxmlformats.org/officeDocument/2006/relationships/notesSlide" Target="../notesSlides/notesSlide35.xml"/><Relationship Id="rId7" Type="http://schemas.openxmlformats.org/officeDocument/2006/relationships/hyperlink" Target="https://www.quatrocantos.com/lendas/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7.xml"/><Relationship Id="rId6" Type="http://schemas.openxmlformats.org/officeDocument/2006/relationships/hyperlink" Target="https://www.e-farsas.com/" TargetMode="External"/><Relationship Id="rId5" Type="http://schemas.openxmlformats.org/officeDocument/2006/relationships/hyperlink" Target="https://www.boatos.org/" TargetMode="External"/><Relationship Id="rId4" Type="http://schemas.openxmlformats.org/officeDocument/2006/relationships/hyperlink" Target="https://canvas.instructure.com/login/canvas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58.xml"/><Relationship Id="rId4" Type="http://schemas.openxmlformats.org/officeDocument/2006/relationships/image" Target="../media/image2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1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87DC5DD-241F-A883-C479-31D933F68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498" y="918351"/>
            <a:ext cx="7175502" cy="4231608"/>
          </a:xfrm>
        </p:spPr>
        <p:txBody>
          <a:bodyPr/>
          <a:lstStyle/>
          <a:p>
            <a:r>
              <a:rPr lang="pt-BR" sz="4400" dirty="0"/>
              <a:t>Princípios de segurança da informação – cibersegurança</a:t>
            </a:r>
            <a:br>
              <a:rPr lang="pt-BR" sz="4400" dirty="0"/>
            </a:br>
            <a:br>
              <a:rPr lang="pt-BR" sz="4400" dirty="0"/>
            </a:br>
            <a:r>
              <a:rPr lang="pt-BR" sz="4400" dirty="0"/>
              <a:t>Módulo 4 </a:t>
            </a:r>
            <a:br>
              <a:rPr lang="pt-BR" sz="4400" dirty="0"/>
            </a:br>
            <a:r>
              <a:rPr lang="pt-BR" sz="4000" dirty="0"/>
              <a:t>Informações falsas (Fake News)</a:t>
            </a:r>
            <a:endParaRPr lang="pt-BR" sz="4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47A932-3795-EEA9-475D-9C28805AA50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B6A95138-A96E-2F42-A959-2EFD44FE4AB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57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 que é informação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DFF6650-3050-0DCA-8A4E-685607E4E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4"/>
            <a:ext cx="11353800" cy="4828176"/>
          </a:xfrm>
        </p:spPr>
        <p:txBody>
          <a:bodyPr rtlCol="0"/>
          <a:lstStyle/>
          <a:p>
            <a:pPr marL="0" indent="0">
              <a:buNone/>
            </a:pPr>
            <a:r>
              <a:rPr lang="pt-BR" dirty="0"/>
              <a:t>Informação é o resultado da organização, interpretação e análise dos dados. É o conhecimento derivado dos dados que possui significado e utilidade. A informação é obtida ao extrair insights e relacionamentos dos dados, permitindo que sejam tomadas decisões informadas.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B184730-A8C3-5D37-0839-BBA312FF6BA4}"/>
              </a:ext>
            </a:extLst>
          </p:cNvPr>
          <p:cNvSpPr txBox="1"/>
          <p:nvPr/>
        </p:nvSpPr>
        <p:spPr>
          <a:xfrm>
            <a:off x="1240282" y="4828827"/>
            <a:ext cx="964435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azul</a:t>
            </a:r>
            <a:endParaRPr lang="pt-BR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E89E81C1-FB56-73DC-4E67-CA26A6DC3BF5}"/>
              </a:ext>
            </a:extLst>
          </p:cNvPr>
          <p:cNvSpPr txBox="1"/>
          <p:nvPr/>
        </p:nvSpPr>
        <p:spPr>
          <a:xfrm>
            <a:off x="1337783" y="4180994"/>
            <a:ext cx="18946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10:00 PM</a:t>
            </a:r>
            <a:endParaRPr lang="pt-BR" dirty="0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CDEB9D2-3D13-22B0-A7C5-4EFB62C2965B}"/>
              </a:ext>
            </a:extLst>
          </p:cNvPr>
          <p:cNvSpPr txBox="1"/>
          <p:nvPr/>
        </p:nvSpPr>
        <p:spPr>
          <a:xfrm>
            <a:off x="2061108" y="5293370"/>
            <a:ext cx="18946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20</a:t>
            </a:r>
            <a:r>
              <a:rPr lang="pt-BR" sz="3200" dirty="0">
                <a:latin typeface="Söhne"/>
              </a:rPr>
              <a:t>°C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A19B592F-4213-E679-B7B8-12E9D0A6D132}"/>
              </a:ext>
            </a:extLst>
          </p:cNvPr>
          <p:cNvSpPr/>
          <p:nvPr/>
        </p:nvSpPr>
        <p:spPr>
          <a:xfrm>
            <a:off x="935935" y="3697356"/>
            <a:ext cx="2537565" cy="2438401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A7B86CCA-1AA8-1C75-4330-4AAEFF7E15A9}"/>
              </a:ext>
            </a:extLst>
          </p:cNvPr>
          <p:cNvSpPr txBox="1"/>
          <p:nvPr/>
        </p:nvSpPr>
        <p:spPr>
          <a:xfrm>
            <a:off x="1603908" y="599023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pt-BR" sz="2800" dirty="0"/>
              <a:t>Dados</a:t>
            </a:r>
            <a:endParaRPr lang="pt-BR" dirty="0"/>
          </a:p>
        </p:txBody>
      </p: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2D312F43-01E7-0ABA-1DDD-FFAB07C3327D}"/>
              </a:ext>
            </a:extLst>
          </p:cNvPr>
          <p:cNvCxnSpPr/>
          <p:nvPr/>
        </p:nvCxnSpPr>
        <p:spPr>
          <a:xfrm flipV="1">
            <a:off x="3008412" y="4916556"/>
            <a:ext cx="3379136" cy="67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90B57481-3AF2-DF5A-026D-CE5ACD7D9DCF}"/>
              </a:ext>
            </a:extLst>
          </p:cNvPr>
          <p:cNvCxnSpPr>
            <a:cxnSpLocks/>
          </p:cNvCxnSpPr>
          <p:nvPr/>
        </p:nvCxnSpPr>
        <p:spPr>
          <a:xfrm>
            <a:off x="3008412" y="4434784"/>
            <a:ext cx="3379136" cy="3940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719313A2-377D-C553-0FBE-6854D7074CBC}"/>
              </a:ext>
            </a:extLst>
          </p:cNvPr>
          <p:cNvCxnSpPr>
            <a:cxnSpLocks/>
          </p:cNvCxnSpPr>
          <p:nvPr/>
        </p:nvCxnSpPr>
        <p:spPr>
          <a:xfrm flipV="1">
            <a:off x="2088279" y="4860817"/>
            <a:ext cx="4299269" cy="2537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F9CF137B-B1DF-8765-EFCB-2F4426E26BF4}"/>
              </a:ext>
            </a:extLst>
          </p:cNvPr>
          <p:cNvSpPr txBox="1"/>
          <p:nvPr/>
        </p:nvSpPr>
        <p:spPr>
          <a:xfrm>
            <a:off x="6532858" y="4415426"/>
            <a:ext cx="4612219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pt-BR" dirty="0"/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1B20305C-E445-0371-6DB2-88A033419589}"/>
              </a:ext>
            </a:extLst>
          </p:cNvPr>
          <p:cNvSpPr txBox="1"/>
          <p:nvPr/>
        </p:nvSpPr>
        <p:spPr>
          <a:xfrm>
            <a:off x="6554391" y="4103321"/>
            <a:ext cx="4735996" cy="145101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pt-BR" sz="2800" dirty="0"/>
              <a:t>A previsão é que às 10:00 PM </a:t>
            </a:r>
          </a:p>
          <a:p>
            <a:pPr algn="l"/>
            <a:r>
              <a:rPr lang="pt-BR" sz="2800" dirty="0"/>
              <a:t>a temperatura seja de 20</a:t>
            </a:r>
            <a:r>
              <a:rPr lang="pt-BR" sz="2800" dirty="0">
                <a:latin typeface="Söhne"/>
              </a:rPr>
              <a:t>°C </a:t>
            </a:r>
          </a:p>
          <a:p>
            <a:pPr algn="l"/>
            <a:r>
              <a:rPr lang="pt-BR" sz="2800" dirty="0">
                <a:latin typeface="Söhne"/>
              </a:rPr>
              <a:t>Com céu azul</a:t>
            </a:r>
            <a:r>
              <a:rPr lang="pt-BR" sz="2800" dirty="0"/>
              <a:t>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417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A9215D-56A1-C14C-8D1D-ECD06964D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Principais lições da Seção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ED86B2-95F3-E144-93EC-D7312615DDBA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714474" y="894168"/>
            <a:ext cx="5767612" cy="5543099"/>
          </a:xfrm>
        </p:spPr>
        <p:txBody>
          <a:bodyPr rtlCol="0"/>
          <a:lstStyle/>
          <a:p>
            <a:pPr marL="0" indent="0" rtl="0">
              <a:buNone/>
            </a:pPr>
            <a:r>
              <a:rPr lang="pt-BR" sz="2200" dirty="0"/>
              <a:t>Nessa seção aprendemos:</a:t>
            </a:r>
          </a:p>
          <a:p>
            <a:pPr rtl="0"/>
            <a:endParaRPr lang="pt-BR" sz="2200" dirty="0"/>
          </a:p>
          <a:p>
            <a:pPr rtl="0"/>
            <a:r>
              <a:rPr lang="pt-BR" sz="2200" dirty="0"/>
              <a:t>Dado é uma representação objetiva de fatos, enquanto metadado fornece contexto sobre os dados, descrevendo sua criação e organização. </a:t>
            </a:r>
          </a:p>
          <a:p>
            <a:pPr rtl="0"/>
            <a:r>
              <a:rPr lang="pt-BR" sz="2200" dirty="0"/>
              <a:t>A informação é o conhecimento derivado da interpretação e análise dos dados, proporcionando significado e utilidade.</a:t>
            </a:r>
          </a:p>
          <a:p>
            <a:pPr marL="0" indent="0" rtl="0">
              <a:buNone/>
            </a:pPr>
            <a:endParaRPr lang="pt-B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E8B36-A7F8-3F48-8D41-4C8D5BF9F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71257" y="4513503"/>
            <a:ext cx="2743200" cy="365125"/>
          </a:xfrm>
        </p:spPr>
        <p:txBody>
          <a:bodyPr rtlCol="0"/>
          <a:lstStyle/>
          <a:p>
            <a:pPr rtl="0"/>
            <a:fld id="{B6A95138-A96E-2F42-A959-2EFD44FE4AB7}" type="slidenum">
              <a:rPr lang="en-US" smtClean="0"/>
              <a:pPr rtl="0"/>
              <a:t>11</a:t>
            </a:fld>
            <a:endParaRPr lang="en-US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ED54A20-CB8E-CA9C-88CA-952BB6017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1104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454D8-B6CD-4E56-9489-FF31C8F0A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pt-BR" dirty="0"/>
              <a:t>Módulo 4 - Informações falsas (Fake News)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F6A59-888B-457D-A769-F3F707AF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BR" sz="4000" dirty="0"/>
              <a:t>Seção 2: Notícias falsas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2486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Notícias falsas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5968448" cy="4964700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Cada pessoa tem sua opinião e elas devem ser respeitadas. Mas não confunda fato com opinião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Informação de qualidade é seu melhor antídoto para a desinformação.</a:t>
            </a:r>
            <a:br>
              <a:rPr lang="pt-BR" dirty="0"/>
            </a:b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0E2DC00-FFFF-3503-A714-32DDD7C5A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548" y="1528175"/>
            <a:ext cx="4991797" cy="35914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3313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Notícias falsas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0642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Notícias falsas também são conhecidas como: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b="1" dirty="0"/>
              <a:t>Hoax: </a:t>
            </a:r>
            <a:r>
              <a:rPr lang="pt-BR" sz="2400" dirty="0"/>
              <a:t>Era assim que eles eram conhecidos no início, quando circulavam por email.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b="1" dirty="0"/>
              <a:t>Corrente: </a:t>
            </a:r>
            <a:r>
              <a:rPr lang="pt-BR" sz="2400" dirty="0"/>
              <a:t>É aquele boato que pede para ser compartilhado com muitas pessoas.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b="1" dirty="0"/>
              <a:t>Fake news: </a:t>
            </a:r>
            <a:r>
              <a:rPr lang="pt-BR" sz="2400" dirty="0"/>
              <a:t>Termo muito usado atualmente, geralmente associado a notícias que tentam se passar por matérias jornalísticas verdadeiras e que possuem conteúdo falso, impreciso ou distorcido.</a:t>
            </a:r>
          </a:p>
          <a:p>
            <a:pPr marL="0" indent="0">
              <a:buNone/>
            </a:pPr>
            <a:br>
              <a:rPr lang="pt-BR" dirty="0"/>
            </a:b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923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E você com isso 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0642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A propagação das notícias falsas funciona sempre da mesma forma: uma pessoa compartilha com outras e estas, por sua vez, compartilham também.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15</a:t>
            </a:fld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B1A8BD8-661A-7C15-AA48-1EA985D4B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55" y="2807267"/>
            <a:ext cx="5858990" cy="347408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0CBFC38-5072-2EE0-8E08-E4FA850619DA}"/>
              </a:ext>
            </a:extLst>
          </p:cNvPr>
          <p:cNvSpPr txBox="1"/>
          <p:nvPr/>
        </p:nvSpPr>
        <p:spPr>
          <a:xfrm>
            <a:off x="7882846" y="3493975"/>
            <a:ext cx="3141051" cy="1655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Um boato gera desinformação, causa problemas e precisa ser combatido.</a:t>
            </a:r>
            <a:endParaRPr lang="pt-B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47019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As notícias falsas causam vários problemas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74119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Compartilhar notícias falsas trazem vários problemas, os principais são: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7BD7BA7-F004-DC0C-98EA-9CE9694A9DC3}"/>
              </a:ext>
            </a:extLst>
          </p:cNvPr>
          <p:cNvSpPr/>
          <p:nvPr/>
        </p:nvSpPr>
        <p:spPr>
          <a:xfrm>
            <a:off x="511865" y="2543712"/>
            <a:ext cx="1868556" cy="8183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Conter código malicioso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74A305-1430-152E-7BF7-4C8F0213F205}"/>
              </a:ext>
            </a:extLst>
          </p:cNvPr>
          <p:cNvSpPr/>
          <p:nvPr/>
        </p:nvSpPr>
        <p:spPr>
          <a:xfrm>
            <a:off x="2996646" y="2543712"/>
            <a:ext cx="2145195" cy="8183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Compartilhar desinformação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350B109B-5968-4691-3826-50DBC4E98361}"/>
              </a:ext>
            </a:extLst>
          </p:cNvPr>
          <p:cNvSpPr/>
          <p:nvPr/>
        </p:nvSpPr>
        <p:spPr>
          <a:xfrm>
            <a:off x="511865" y="3709903"/>
            <a:ext cx="1868556" cy="13126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Comprometer a credibilidade de uma pessoa ou empresa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019581EC-2DF1-27E3-A9E1-5A3746418A38}"/>
              </a:ext>
            </a:extLst>
          </p:cNvPr>
          <p:cNvSpPr/>
          <p:nvPr/>
        </p:nvSpPr>
        <p:spPr>
          <a:xfrm>
            <a:off x="2996647" y="3709903"/>
            <a:ext cx="2145196" cy="13126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Comprometer a credibilidade de quem compartilha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EBAC9203-C678-C7EE-D029-F41F0183B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269" y="2464972"/>
            <a:ext cx="4396951" cy="380253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3569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099" y="1382401"/>
            <a:ext cx="11507857" cy="3732938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Às vezes, a notícia é tão “sem pé nem cabeça” que é só refletir um pouco para identificá-la como boato. Geralmente, um boato pode apresentar pelo menos uma destas características: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BC0B756-859F-F7B2-C6DF-BD485E0141C6}"/>
              </a:ext>
            </a:extLst>
          </p:cNvPr>
          <p:cNvSpPr/>
          <p:nvPr/>
        </p:nvSpPr>
        <p:spPr>
          <a:xfrm>
            <a:off x="511865" y="2610678"/>
            <a:ext cx="168799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Possui título bombástico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97A3BD9C-5546-6A1D-51DC-447EEACCA59B}"/>
              </a:ext>
            </a:extLst>
          </p:cNvPr>
          <p:cNvSpPr/>
          <p:nvPr/>
        </p:nvSpPr>
        <p:spPr>
          <a:xfrm>
            <a:off x="2638839" y="2610677"/>
            <a:ext cx="156872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Possui tom alarmista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ACE686F-B733-EBA0-B723-492F544FE7F3}"/>
              </a:ext>
            </a:extLst>
          </p:cNvPr>
          <p:cNvSpPr/>
          <p:nvPr/>
        </p:nvSpPr>
        <p:spPr>
          <a:xfrm>
            <a:off x="4765813" y="2610678"/>
            <a:ext cx="156872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Omite a data ou o local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05AA6759-AF3B-ACB3-AC25-0386119C0337}"/>
              </a:ext>
            </a:extLst>
          </p:cNvPr>
          <p:cNvSpPr/>
          <p:nvPr/>
        </p:nvSpPr>
        <p:spPr>
          <a:xfrm>
            <a:off x="6777658" y="2610678"/>
            <a:ext cx="156872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Não cita fonte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AF0FDE42-DD14-B452-1764-ACC1BCEDA246}"/>
              </a:ext>
            </a:extLst>
          </p:cNvPr>
          <p:cNvSpPr/>
          <p:nvPr/>
        </p:nvSpPr>
        <p:spPr>
          <a:xfrm>
            <a:off x="511865" y="3717234"/>
            <a:ext cx="168799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Apresenta um fato exclusivo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57A21C1F-FB15-5F2B-6D64-2CF6B0A2C144}"/>
              </a:ext>
            </a:extLst>
          </p:cNvPr>
          <p:cNvSpPr/>
          <p:nvPr/>
        </p:nvSpPr>
        <p:spPr>
          <a:xfrm>
            <a:off x="2638839" y="3717234"/>
            <a:ext cx="1568726" cy="10668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Mostra dados superlativos ("o maior", "o melhor”)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27677DA0-A683-0C9B-B13D-7D85A1B90018}"/>
              </a:ext>
            </a:extLst>
          </p:cNvPr>
          <p:cNvSpPr/>
          <p:nvPr/>
        </p:nvSpPr>
        <p:spPr>
          <a:xfrm>
            <a:off x="4765813" y="3737113"/>
            <a:ext cx="1568726" cy="6824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Explora assuntos atuais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ABD1716F-E9D0-C235-817E-B7C12C20EE8E}"/>
              </a:ext>
            </a:extLst>
          </p:cNvPr>
          <p:cNvSpPr/>
          <p:nvPr/>
        </p:nvSpPr>
        <p:spPr>
          <a:xfrm>
            <a:off x="8921197" y="2577545"/>
            <a:ext cx="1664805" cy="98728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Apresenta erros gramaticais ou de ortografia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B759CFE6-07F3-25AC-C1C2-35C163689412}"/>
              </a:ext>
            </a:extLst>
          </p:cNvPr>
          <p:cNvSpPr/>
          <p:nvPr/>
        </p:nvSpPr>
        <p:spPr>
          <a:xfrm>
            <a:off x="511865" y="5202443"/>
            <a:ext cx="1687996" cy="10668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Usa imagens adulteradas ou fora de contexto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78CE1AA3-12AF-0EED-B862-6695A8624281}"/>
              </a:ext>
            </a:extLst>
          </p:cNvPr>
          <p:cNvSpPr/>
          <p:nvPr/>
        </p:nvSpPr>
        <p:spPr>
          <a:xfrm>
            <a:off x="6777658" y="3772694"/>
            <a:ext cx="1687996" cy="7686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Promete ganhos financeiros 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8CF8D972-7733-E870-D6CF-AB57B8F100EF}"/>
              </a:ext>
            </a:extLst>
          </p:cNvPr>
          <p:cNvSpPr/>
          <p:nvPr/>
        </p:nvSpPr>
        <p:spPr>
          <a:xfrm>
            <a:off x="8921197" y="3866322"/>
            <a:ext cx="1687996" cy="8936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Compartilhado por perfil estranho</a:t>
            </a:r>
          </a:p>
        </p:txBody>
      </p:sp>
      <p:sp>
        <p:nvSpPr>
          <p:cNvPr id="21" name="Content Placeholder 6">
            <a:extLst>
              <a:ext uri="{FF2B5EF4-FFF2-40B4-BE49-F238E27FC236}">
                <a16:creationId xmlns:a16="http://schemas.microsoft.com/office/drawing/2014/main" id="{61E06A30-F971-5CE5-CD21-0DE5C4B2DE0D}"/>
              </a:ext>
            </a:extLst>
          </p:cNvPr>
          <p:cNvSpPr txBox="1">
            <a:spLocks/>
          </p:cNvSpPr>
          <p:nvPr/>
        </p:nvSpPr>
        <p:spPr>
          <a:xfrm>
            <a:off x="7369865" y="6000987"/>
            <a:ext cx="3589684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000" dirty="0"/>
              <a:t>Entre outras características...</a:t>
            </a:r>
            <a:endParaRPr lang="en-US" sz="2400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4056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18</a:t>
            </a:fld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75B5231-78F1-32D4-F03A-6CE6B95A5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9056" y="2044931"/>
            <a:ext cx="6181887" cy="40227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0869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19</a:t>
            </a:fld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AEEF95-365D-978B-2040-0CF6DDDD3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607" y="1716961"/>
            <a:ext cx="4550497" cy="43679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593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2D9A-8027-4AC6-871D-96606708F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Visão geral do módulo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1F9E2-D54C-4627-B21B-096C4C96E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pt-BR" dirty="0"/>
              <a:t>Dado, metadado e informação;</a:t>
            </a:r>
          </a:p>
          <a:p>
            <a:r>
              <a:rPr lang="pt-BR" dirty="0"/>
              <a:t>Notícias falsas (fake News, boatos, correntes).</a:t>
            </a:r>
          </a:p>
          <a:p>
            <a:pPr rtl="0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85AD5-B795-45A8-93C1-16DDFC6C0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0536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7774D27-FDCC-F243-5A93-FE215F41E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992" y="1717057"/>
            <a:ext cx="5053208" cy="46392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34618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21</a:t>
            </a:fld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A9E7CC0-0E70-4783-153E-1980A1DCE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8942" y="1913401"/>
            <a:ext cx="6554115" cy="36962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7229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identificar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CDE447E-4665-75FC-B5EE-6C01D9E3C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1823325"/>
            <a:ext cx="5865322" cy="390269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E77A59C-2F3B-FD7A-A0C6-13AB426EC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0507" y="1807393"/>
            <a:ext cx="5102393" cy="19672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23952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Como Evitar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5F934957-3613-465D-CFCF-0F849153D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1447781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Então, como combater boatos? Fique atento aos detalhes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Verifique todo o conteúdo antes de passá-lo adiante.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E0054861-6F2F-E56D-7F5F-5F41B90FC020}"/>
              </a:ext>
            </a:extLst>
          </p:cNvPr>
          <p:cNvSpPr/>
          <p:nvPr/>
        </p:nvSpPr>
        <p:spPr>
          <a:xfrm>
            <a:off x="511865" y="3209113"/>
            <a:ext cx="168799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Verifique a origem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2CDA290-82E3-E7BD-C4C2-7A2E53D93ADE}"/>
              </a:ext>
            </a:extLst>
          </p:cNvPr>
          <p:cNvSpPr/>
          <p:nvPr/>
        </p:nvSpPr>
        <p:spPr>
          <a:xfrm>
            <a:off x="511865" y="4400765"/>
            <a:ext cx="168799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Procure a fonte do boato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6797B166-89F9-F362-0752-D88E30ACA230}"/>
              </a:ext>
            </a:extLst>
          </p:cNvPr>
          <p:cNvSpPr/>
          <p:nvPr/>
        </p:nvSpPr>
        <p:spPr>
          <a:xfrm>
            <a:off x="511865" y="5578983"/>
            <a:ext cx="1687996" cy="7023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Tente ler a notícia original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ECAABF77-4064-2629-8E58-4380ECF07F16}"/>
              </a:ext>
            </a:extLst>
          </p:cNvPr>
          <p:cNvSpPr txBox="1">
            <a:spLocks/>
          </p:cNvSpPr>
          <p:nvPr/>
        </p:nvSpPr>
        <p:spPr>
          <a:xfrm>
            <a:off x="6674427" y="4214658"/>
            <a:ext cx="4710545" cy="1447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4000" b="1" dirty="0"/>
              <a:t>Na dúvida,  não repasse a notícia !</a:t>
            </a:r>
            <a:endParaRPr lang="en-US" sz="4400" b="1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FC6D0CA-909F-6606-B7BD-6CE0A3E48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483" y="3110066"/>
            <a:ext cx="2026517" cy="32837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42738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Confirme em outras fontes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F7CF947-E5D1-EC33-00A8-AC5DA857DE0E}"/>
              </a:ext>
            </a:extLst>
          </p:cNvPr>
          <p:cNvSpPr/>
          <p:nvPr/>
        </p:nvSpPr>
        <p:spPr>
          <a:xfrm>
            <a:off x="511865" y="1613069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Pesquise pelas palavras citadas na notícia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EB434A8-EBC5-3F38-F7DA-896E2424F195}"/>
              </a:ext>
            </a:extLst>
          </p:cNvPr>
          <p:cNvSpPr/>
          <p:nvPr/>
        </p:nvSpPr>
        <p:spPr>
          <a:xfrm>
            <a:off x="511865" y="3396149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Pesquise a imagem usada, caso haja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BEF4687-8139-5DEF-238A-FCA0180430C1}"/>
              </a:ext>
            </a:extLst>
          </p:cNvPr>
          <p:cNvSpPr/>
          <p:nvPr/>
        </p:nvSpPr>
        <p:spPr>
          <a:xfrm>
            <a:off x="511865" y="5179629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Consulte o site oficial das empresas citadas 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5810FAF-471D-1969-B222-D7674ED44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817" y="1712820"/>
            <a:ext cx="5747447" cy="80435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EFCA348-1BD0-F938-5FA9-1A9F70CF77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4817" y="2997444"/>
            <a:ext cx="3390383" cy="1538229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67A0799C-A591-3561-B7EC-64615FD16C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817" y="5179629"/>
            <a:ext cx="2563845" cy="765327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8929A83-1371-7A17-0E48-7756585BF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2483" y="5179629"/>
            <a:ext cx="2563845" cy="920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1593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Consulte sites que listam </a:t>
            </a:r>
            <a:r>
              <a:rPr lang="pt-BR" i="1" dirty="0"/>
              <a:t>fake </a:t>
            </a:r>
            <a:r>
              <a:rPr lang="pt-BR" i="1" dirty="0" err="1"/>
              <a:t>news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25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473613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Consulte sites especializados em desmentir boatos online:</a:t>
            </a:r>
          </a:p>
          <a:p>
            <a:pPr marL="0" indent="0">
              <a:buNone/>
            </a:pPr>
            <a:endParaRPr lang="pt-BR" sz="2400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https://www.boatos.org/</a:t>
            </a:r>
            <a:endParaRPr lang="pt-BR" u="sng" kern="100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https://www.e-farsas.com/</a:t>
            </a:r>
            <a:r>
              <a:rPr lang="pt-B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https://www.quatrocantos.com/lendas/</a:t>
            </a:r>
            <a:r>
              <a:rPr lang="pt-B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0473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Desconfie, duvide, seja crítico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26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6"/>
            <a:ext cx="11353800" cy="27944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Não acredite em qualquer informação, mesmo que vinda de conhecidos.</a:t>
            </a:r>
          </a:p>
          <a:p>
            <a:pPr marL="0" indent="0">
              <a:buNone/>
            </a:pP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1AE7BB8-D352-52BA-1C08-06EA5C243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548" y="2925397"/>
            <a:ext cx="1909989" cy="1857391"/>
          </a:xfrm>
          <a:prstGeom prst="rect">
            <a:avLst/>
          </a:prstGeom>
        </p:spPr>
      </p:pic>
      <p:pic>
        <p:nvPicPr>
          <p:cNvPr id="1026" name="Picture 2" descr="Facebook – entre ou cadastre-se">
            <a:extLst>
              <a:ext uri="{FF2B5EF4-FFF2-40B4-BE49-F238E27FC236}">
                <a16:creationId xmlns:a16="http://schemas.microsoft.com/office/drawing/2014/main" id="{2A02A664-EA82-D96E-1B59-D9F2C9A6C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294" y="2925397"/>
            <a:ext cx="1724112" cy="17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tipo Instagram Imagens – Download Grátis no Freepik">
            <a:extLst>
              <a:ext uri="{FF2B5EF4-FFF2-40B4-BE49-F238E27FC236}">
                <a16:creationId xmlns:a16="http://schemas.microsoft.com/office/drawing/2014/main" id="{94E4FA40-73E2-642A-5DD7-AC6601639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527" y="278252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elefone - ícones de tecnologia grátis">
            <a:extLst>
              <a:ext uri="{FF2B5EF4-FFF2-40B4-BE49-F238E27FC236}">
                <a16:creationId xmlns:a16="http://schemas.microsoft.com/office/drawing/2014/main" id="{27482D8D-08D6-ED0E-7C5A-BF50BDD7F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773" y="3023511"/>
            <a:ext cx="1661160" cy="166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258259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sz="3200" dirty="0"/>
              <a:t>Ao ler uma notícia, tente se fazer algumas perguntas</a:t>
            </a:r>
            <a:endParaRPr lang="pt-BR" sz="3200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27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6"/>
            <a:ext cx="11353800" cy="27944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As respostas poderão lhe ajudar a identificar boatos e, com a prática, isso se tornará um hábito.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75659102-6E19-25CF-DFE4-9CA22E154A4F}"/>
              </a:ext>
            </a:extLst>
          </p:cNvPr>
          <p:cNvSpPr/>
          <p:nvPr/>
        </p:nvSpPr>
        <p:spPr>
          <a:xfrm>
            <a:off x="511865" y="2660072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Qual é a fonte da notícia?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1E17DF5-6110-855A-67B9-193D9E8C4759}"/>
              </a:ext>
            </a:extLst>
          </p:cNvPr>
          <p:cNvSpPr/>
          <p:nvPr/>
        </p:nvSpPr>
        <p:spPr>
          <a:xfrm>
            <a:off x="3989356" y="2660071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Quem a escreveu? 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60FF9C62-0C23-7FD7-156A-7461FB3D0BD3}"/>
              </a:ext>
            </a:extLst>
          </p:cNvPr>
          <p:cNvSpPr/>
          <p:nvPr/>
        </p:nvSpPr>
        <p:spPr>
          <a:xfrm>
            <a:off x="7559612" y="2660072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Existem fatos que comprovem a notícia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EF62DCAD-39ED-7DC6-8E71-BAE449F2048D}"/>
              </a:ext>
            </a:extLst>
          </p:cNvPr>
          <p:cNvSpPr/>
          <p:nvPr/>
        </p:nvSpPr>
        <p:spPr>
          <a:xfrm>
            <a:off x="511865" y="4106888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O mesmo fato está sendo noticiado em outros lugares?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964AC0E0-C201-A542-89A5-C652669F3003}"/>
              </a:ext>
            </a:extLst>
          </p:cNvPr>
          <p:cNvSpPr/>
          <p:nvPr/>
        </p:nvSpPr>
        <p:spPr>
          <a:xfrm>
            <a:off x="3989356" y="4126284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Você conhece o site onde está a notícia?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000174E0-7660-4F97-B3B3-E3CA59E47841}"/>
              </a:ext>
            </a:extLst>
          </p:cNvPr>
          <p:cNvSpPr/>
          <p:nvPr/>
        </p:nvSpPr>
        <p:spPr>
          <a:xfrm>
            <a:off x="7559612" y="4145680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Quando e onde  ela aconteceu?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4CC5575B-9464-347C-BAC7-3251D7A03C8B}"/>
              </a:ext>
            </a:extLst>
          </p:cNvPr>
          <p:cNvSpPr/>
          <p:nvPr/>
        </p:nvSpPr>
        <p:spPr>
          <a:xfrm>
            <a:off x="511865" y="5528765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Pode ser uma piada?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8C839B29-9DD7-ECCB-2D3F-F0145DCD38CF}"/>
              </a:ext>
            </a:extLst>
          </p:cNvPr>
          <p:cNvSpPr/>
          <p:nvPr/>
        </p:nvSpPr>
        <p:spPr>
          <a:xfrm>
            <a:off x="3989356" y="5554105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Ela é útil para alguém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4840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Cuidado com contas falsas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28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6"/>
            <a:ext cx="4984173" cy="27944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Contas falsas costumam usar </a:t>
            </a:r>
            <a:r>
              <a:rPr lang="pt-BR" sz="2400" dirty="0" err="1"/>
              <a:t>bots</a:t>
            </a:r>
            <a:r>
              <a:rPr lang="pt-BR" sz="2400" dirty="0"/>
              <a:t> para multiplicar e replicar automaticamente os boatos.</a:t>
            </a:r>
          </a:p>
          <a:p>
            <a:pPr marL="0" indent="0">
              <a:buNone/>
            </a:pPr>
            <a:endParaRPr lang="pt-BR" sz="2400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indent="0">
              <a:buNone/>
            </a:pPr>
            <a:r>
              <a:rPr lang="pt-BR" sz="2400" dirty="0"/>
              <a:t>Seja cuidadoso ao aceitar seguidores: ao aceitar uma conta falsa, você estará ajudando a torná-la “real”. A conexão entre vocês poderá induzir outros a também aceitá-la.</a:t>
            </a:r>
            <a:endParaRPr lang="en-US" sz="24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4805B9A-57C1-8776-EAB5-BDCF68902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96465"/>
            <a:ext cx="5581650" cy="52292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299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Denuncie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29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6"/>
            <a:ext cx="11002587" cy="27944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Tente reconhecer contas falsas e as denuncie. Uma conta falsa normalmente: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• publica pouco</a:t>
            </a:r>
          </a:p>
          <a:p>
            <a:pPr marL="0" indent="0">
              <a:buNone/>
            </a:pPr>
            <a:r>
              <a:rPr lang="pt-BR" sz="2400" dirty="0"/>
              <a:t>• curte e compartilha muito</a:t>
            </a:r>
          </a:p>
          <a:p>
            <a:pPr marL="0" indent="0">
              <a:buNone/>
            </a:pPr>
            <a:r>
              <a:rPr lang="pt-BR" sz="2400" dirty="0"/>
              <a:t>• possui muitos seguidores</a:t>
            </a:r>
          </a:p>
          <a:p>
            <a:pPr marL="0" indent="0">
              <a:buNone/>
            </a:pPr>
            <a:r>
              <a:rPr lang="pt-BR" sz="2400" dirty="0"/>
              <a:t>• apresenta poucas informações pessoais</a:t>
            </a:r>
          </a:p>
          <a:p>
            <a:pPr marL="0" indent="0">
              <a:buNone/>
            </a:pPr>
            <a:r>
              <a:rPr lang="pt-BR" sz="2400" dirty="0"/>
              <a:t>• não possui foto de perfil ou usa imagens copiadas da internet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25D0D6F-2F49-C02C-E653-F4F07BFAB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9700" y="3561908"/>
            <a:ext cx="2794442" cy="27944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08815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Objetivos do módulo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4648788"/>
          </a:xfrm>
        </p:spPr>
        <p:txBody>
          <a:bodyPr rtlCol="0"/>
          <a:lstStyle/>
          <a:p>
            <a:pPr marL="0" indent="0" rtl="0">
              <a:buNone/>
            </a:pPr>
            <a:r>
              <a:rPr lang="pt-BR" dirty="0"/>
              <a:t>Depois de concluir este módulo, você deverá ser capaz de:</a:t>
            </a:r>
          </a:p>
          <a:p>
            <a:pPr rtl="0"/>
            <a:r>
              <a:rPr lang="pt-BR" dirty="0"/>
              <a:t>Entender as diferenças entre Informação, dado e metadado;</a:t>
            </a:r>
          </a:p>
          <a:p>
            <a:pPr rtl="0"/>
            <a:r>
              <a:rPr lang="pt-BR" dirty="0"/>
              <a:t>Entender o conceito de notícias falsas e os riscos envolvidos;</a:t>
            </a:r>
          </a:p>
          <a:p>
            <a:pPr rtl="0"/>
            <a:endParaRPr lang="en-US" dirty="0"/>
          </a:p>
        </p:txBody>
      </p:sp>
      <p:sp>
        <p:nvSpPr>
          <p:cNvPr id="4" name="Slide Number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0683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6834537-6393-635D-F259-E27243887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6574" y="4025115"/>
            <a:ext cx="6068291" cy="269636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Adote uma postura preventiva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375E7D96-0704-F46A-59B7-8364D064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6"/>
            <a:ext cx="11002587" cy="2794442"/>
          </a:xfrm>
        </p:spPr>
        <p:txBody>
          <a:bodyPr rtlCol="0"/>
          <a:lstStyle/>
          <a:p>
            <a:pPr marL="0" indent="0">
              <a:buNone/>
            </a:pPr>
            <a:r>
              <a:rPr lang="pt-BR" sz="2400" dirty="0"/>
              <a:t>Cuidado ao abrir arquivos anexos e ao clicar em links.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Não repasse mensagens contendo ofertas e promoções: elas podem conter links para sites falsos ou instalar códigos maliciosos.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Seja cuidadoso ao clicar em links: independentemente de quem enviou.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52539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9100" y="365125"/>
            <a:ext cx="9334500" cy="474119"/>
          </a:xfrm>
        </p:spPr>
        <p:txBody>
          <a:bodyPr rtlCol="0"/>
          <a:lstStyle/>
          <a:p>
            <a:pPr rtl="0"/>
            <a:r>
              <a:rPr lang="pt-BR" dirty="0"/>
              <a:t>Informe-se</a:t>
            </a:r>
            <a:endParaRPr lang="pt-BR" i="1" dirty="0"/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B86B88F-956E-E96D-F337-A0AC2173C179}"/>
              </a:ext>
            </a:extLst>
          </p:cNvPr>
          <p:cNvSpPr/>
          <p:nvPr/>
        </p:nvSpPr>
        <p:spPr>
          <a:xfrm>
            <a:off x="685107" y="1813007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Consulte meios diversos de comunicação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55838CFC-54FC-6A83-7D53-DC315F74863E}"/>
              </a:ext>
            </a:extLst>
          </p:cNvPr>
          <p:cNvSpPr/>
          <p:nvPr/>
        </p:nvSpPr>
        <p:spPr>
          <a:xfrm>
            <a:off x="4246358" y="1813006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Converse com outras pessoas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C861F90-0BD1-5FB1-DE27-C31C81D915A6}"/>
              </a:ext>
            </a:extLst>
          </p:cNvPr>
          <p:cNvSpPr/>
          <p:nvPr/>
        </p:nvSpPr>
        <p:spPr>
          <a:xfrm>
            <a:off x="4262086" y="3643196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Não se limite somente ao que recebe nas redes sociais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5493A03-2AF5-0355-45D4-3E7A32F34DC8}"/>
              </a:ext>
            </a:extLst>
          </p:cNvPr>
          <p:cNvSpPr/>
          <p:nvPr/>
        </p:nvSpPr>
        <p:spPr>
          <a:xfrm>
            <a:off x="717322" y="3643196"/>
            <a:ext cx="2563844" cy="10470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Não confunda opinião com notícia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F98CF8B0-664F-BDFE-2DB3-68FE46D0E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182" y="1892520"/>
            <a:ext cx="3556836" cy="355683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6962818-61A3-5F93-3713-537CFE600CAF}"/>
              </a:ext>
            </a:extLst>
          </p:cNvPr>
          <p:cNvSpPr txBox="1"/>
          <p:nvPr/>
        </p:nvSpPr>
        <p:spPr>
          <a:xfrm>
            <a:off x="685106" y="5494875"/>
            <a:ext cx="7128858" cy="993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Não se esqueça: nada melhor que a informação para combater a desinformação.</a:t>
            </a:r>
            <a:endParaRPr lang="pt-BR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81849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A9215D-56A1-C14C-8D1D-ECD06964D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Principais lições da Seção 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ED86B2-95F3-E144-93EC-D7312615DDBA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714474" y="894168"/>
            <a:ext cx="5767612" cy="5543099"/>
          </a:xfrm>
        </p:spPr>
        <p:txBody>
          <a:bodyPr rtlCol="0"/>
          <a:lstStyle/>
          <a:p>
            <a:pPr rtl="0"/>
            <a:r>
              <a:rPr lang="pt-BR" sz="2200" dirty="0"/>
              <a:t>Nessa seção aprendemos:</a:t>
            </a:r>
          </a:p>
          <a:p>
            <a:pPr rtl="0"/>
            <a:endParaRPr lang="pt-BR" sz="2200" dirty="0"/>
          </a:p>
          <a:p>
            <a:pPr rtl="0"/>
            <a:r>
              <a:rPr lang="pt-BR" sz="2000" dirty="0"/>
              <a:t>No combate aos boatos e desinformação, é importante verificar fontes, contextos e consultar sites especializados. </a:t>
            </a:r>
          </a:p>
          <a:p>
            <a:pPr rtl="0"/>
            <a:r>
              <a:rPr lang="pt-BR" sz="2000" dirty="0"/>
              <a:t>Desconfiar, duvidar e ser crítico com as informações recebidas também é essencial.</a:t>
            </a:r>
          </a:p>
          <a:p>
            <a:pPr rtl="0"/>
            <a:r>
              <a:rPr lang="pt-BR" sz="2000" dirty="0"/>
              <a:t> Cuidado com contas falsas e seja preventivo ao abrir arquivos e clicar em links. </a:t>
            </a:r>
          </a:p>
          <a:p>
            <a:pPr rtl="0"/>
            <a:r>
              <a:rPr lang="pt-BR" sz="2000" dirty="0"/>
              <a:t>Informe-se por meio de diferentes meios de comunicação e converse com outras pessoas para esclarecer fatos e identificar informações falsas.</a:t>
            </a:r>
          </a:p>
          <a:p>
            <a:pPr rtl="0"/>
            <a:r>
              <a:rPr lang="pt-BR" sz="2000" dirty="0"/>
              <a:t> Acesso a informações confiáveis é fundamental para combater a desinformação.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E8B36-A7F8-3F48-8D41-4C8D5BF9F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271257" y="4513503"/>
            <a:ext cx="2743200" cy="365125"/>
          </a:xfrm>
        </p:spPr>
        <p:txBody>
          <a:bodyPr rtlCol="0"/>
          <a:lstStyle/>
          <a:p>
            <a:pPr rtl="0"/>
            <a:fld id="{B6A95138-A96E-2F42-A959-2EFD44FE4AB7}" type="slidenum">
              <a:rPr lang="en-US" smtClean="0"/>
              <a:pPr rtl="0"/>
              <a:t>32</a:t>
            </a:fld>
            <a:endParaRPr lang="en-US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ED54A20-CB8E-CA9C-88CA-952BB6017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89" y="2801371"/>
            <a:ext cx="3908843" cy="25746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4927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440BC3-762D-4310-82DF-4E1F23D9E6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9099" y="2554356"/>
            <a:ext cx="10021685" cy="488498"/>
          </a:xfrm>
        </p:spPr>
        <p:txBody>
          <a:bodyPr rtlCol="0"/>
          <a:lstStyle/>
          <a:p>
            <a:pPr rtl="0"/>
            <a:r>
              <a:rPr lang="pt-BR" dirty="0"/>
              <a:t>Módulo 4 - Informações falsas (Fake News)</a:t>
            </a:r>
          </a:p>
          <a:p>
            <a:pPr rtl="0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C5ECD2-AFF4-4A2B-9E54-AC9D736C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sz="4000" dirty="0"/>
              <a:t>Conclusão do módulo</a:t>
            </a:r>
            <a:endParaRPr lang="en-US" sz="4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12275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Resumo do módulo                                                    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5E2B68A-D658-420D-B21A-5DDC8B6BB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pt-BR" dirty="0"/>
              <a:t>Resumindo, neste módulo você aprendeu a:</a:t>
            </a:r>
          </a:p>
          <a:p>
            <a:pPr rtl="0"/>
            <a:r>
              <a:rPr lang="pt-BR" dirty="0"/>
              <a:t>Entender as diferenças entre Informação, dado e metadado;</a:t>
            </a:r>
          </a:p>
          <a:p>
            <a:pPr rtl="0"/>
            <a:r>
              <a:rPr lang="pt-BR" dirty="0"/>
              <a:t>Entender o conceito de notícias falsas e os riscos envolvidos;</a:t>
            </a:r>
          </a:p>
          <a:p>
            <a:pPr marL="0" indent="0" rtl="0">
              <a:buNone/>
            </a:pPr>
            <a:br>
              <a:rPr lang="en-US" dirty="0"/>
            </a:br>
            <a:endParaRPr lang="en-US" dirty="0"/>
          </a:p>
          <a:p>
            <a:pPr rtl="0"/>
            <a:endParaRPr lang="en-US" dirty="0"/>
          </a:p>
          <a:p>
            <a:pPr marL="0" indent="0" rtl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CEECC-6889-3C4B-ADDE-289EB9D9F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34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6968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25F029-436D-EA42-9997-2BBAA9D78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Recursos adicionais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3B981-BB0A-8E4E-A921-BE92B1606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pt-BR" dirty="0"/>
              <a:t>Lembre-se do link de acesso da plataforma de estudos: </a:t>
            </a:r>
            <a:r>
              <a:rPr lang="pt-BR" dirty="0">
                <a:hlinkClick r:id="rId4"/>
              </a:rPr>
              <a:t>https://canvas.instructure.com/login/canvas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 Consulte sites especializados em desmentir boatos online:</a:t>
            </a:r>
          </a:p>
          <a:p>
            <a:pPr marL="0" indent="0">
              <a:buNone/>
            </a:pPr>
            <a:r>
              <a:rPr lang="pt-BR" dirty="0"/>
              <a:t>     </a:t>
            </a:r>
            <a:r>
              <a:rPr lang="pt-BR" dirty="0">
                <a:hlinkClick r:id="rId5"/>
              </a:rPr>
              <a:t>https://www.boatos.org/</a:t>
            </a:r>
            <a:r>
              <a:rPr lang="pt-BR" dirty="0"/>
              <a:t> </a:t>
            </a:r>
          </a:p>
          <a:p>
            <a:pPr marL="0" indent="0">
              <a:buNone/>
            </a:pPr>
            <a:r>
              <a:rPr lang="pt-BR" dirty="0"/>
              <a:t>     </a:t>
            </a:r>
            <a:r>
              <a:rPr lang="pt-BR" dirty="0">
                <a:hlinkClick r:id="rId6"/>
              </a:rPr>
              <a:t>https://www.e-farsas.com/</a:t>
            </a:r>
            <a:r>
              <a:rPr lang="pt-BR" dirty="0"/>
              <a:t>  </a:t>
            </a:r>
          </a:p>
          <a:p>
            <a:pPr marL="0" indent="0">
              <a:buNone/>
            </a:pPr>
            <a:r>
              <a:rPr lang="pt-BR" dirty="0"/>
              <a:t>     </a:t>
            </a:r>
            <a:r>
              <a:rPr lang="pt-BR" dirty="0">
                <a:hlinkClick r:id="rId7"/>
              </a:rPr>
              <a:t>https://www.quatrocantos.com/lendas/</a:t>
            </a:r>
            <a:r>
              <a:rPr lang="pt-BR" dirty="0"/>
              <a:t>  </a:t>
            </a:r>
          </a:p>
          <a:p>
            <a:endParaRPr lang="pt-BR" dirty="0"/>
          </a:p>
          <a:p>
            <a:endParaRPr lang="pt-BR" dirty="0"/>
          </a:p>
          <a:p>
            <a:endParaRPr lang="pt-BR" dirty="0">
              <a:hlinkClick r:id="rId8"/>
            </a:endParaRPr>
          </a:p>
          <a:p>
            <a:endParaRPr lang="pt-BR" dirty="0">
              <a:hlinkClick r:id="rId8"/>
            </a:endParaRPr>
          </a:p>
          <a:p>
            <a:pPr marL="0" indent="0" rtl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C6BA22-6D80-6F4D-8779-5BA67DACE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35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4951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787E3C5-F017-5342-A18A-0774633BE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Obrigado</a:t>
            </a:r>
            <a:endParaRPr lang="en-US" u="sng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59939E8-85E0-F9EC-B00C-2D63DEC14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221" y="1267267"/>
            <a:ext cx="6068569" cy="4045712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757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454D8-B6CD-4E56-9489-FF31C8F0A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9100" y="2554356"/>
            <a:ext cx="8454736" cy="488498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Módulo 4 - Informações falsas (Fake News)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F6A59-888B-457D-A769-F3F707AF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BR" sz="4000" dirty="0"/>
              <a:t>Seção 1: Dado, metadado e informação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0501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 que é um dado?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CB02AFA-1CDF-75B4-7006-E8B9226BC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658" y="2306782"/>
            <a:ext cx="3187099" cy="32939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7603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Dado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2274898"/>
          </a:xfrm>
        </p:spPr>
        <p:txBody>
          <a:bodyPr rtlCol="0"/>
          <a:lstStyle/>
          <a:p>
            <a:pPr marL="0" indent="0">
              <a:buNone/>
            </a:pPr>
            <a:r>
              <a:rPr lang="pt-BR" dirty="0"/>
              <a:t>Dado é uma representação bruta e objetiva de fatos, observações ou eventos. São elementos isolados que, por si só, não possuem significado ou contexto.</a:t>
            </a:r>
            <a:br>
              <a:rPr lang="pt-BR" dirty="0"/>
            </a:br>
            <a:endParaRPr lang="pt-BR" dirty="0"/>
          </a:p>
          <a:p>
            <a:pPr marL="0" indent="0">
              <a:buNone/>
            </a:pPr>
            <a:r>
              <a:rPr lang="pt-BR" dirty="0">
                <a:latin typeface="+mn-lt"/>
                <a:ea typeface="Amazon Ember" panose="020B0603020204020204" pitchFamily="34" charset="0"/>
                <a:cs typeface="Amazon Ember" panose="020B0603020204020204" pitchFamily="34" charset="0"/>
              </a:rPr>
              <a:t>Exemplos: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1A0078A-F93A-EAC3-9AAA-D6FA7CACC433}"/>
              </a:ext>
            </a:extLst>
          </p:cNvPr>
          <p:cNvSpPr txBox="1"/>
          <p:nvPr/>
        </p:nvSpPr>
        <p:spPr>
          <a:xfrm>
            <a:off x="748145" y="4634345"/>
            <a:ext cx="14755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102030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BCA4298-AEFA-430F-2F83-A28262282F38}"/>
              </a:ext>
            </a:extLst>
          </p:cNvPr>
          <p:cNvSpPr txBox="1"/>
          <p:nvPr/>
        </p:nvSpPr>
        <p:spPr>
          <a:xfrm>
            <a:off x="4381499" y="3775286"/>
            <a:ext cx="18946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vermelho</a:t>
            </a:r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7CD5469-6CC8-D94F-A9C4-2E1BF30DFE2C}"/>
              </a:ext>
            </a:extLst>
          </p:cNvPr>
          <p:cNvSpPr/>
          <p:nvPr/>
        </p:nvSpPr>
        <p:spPr>
          <a:xfrm>
            <a:off x="8645236" y="4506768"/>
            <a:ext cx="1143000" cy="114588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riângulo isósceles 8">
            <a:extLst>
              <a:ext uri="{FF2B5EF4-FFF2-40B4-BE49-F238E27FC236}">
                <a16:creationId xmlns:a16="http://schemas.microsoft.com/office/drawing/2014/main" id="{8542947B-1DE9-5C41-402E-80CE1F5B4DA6}"/>
              </a:ext>
            </a:extLst>
          </p:cNvPr>
          <p:cNvSpPr/>
          <p:nvPr/>
        </p:nvSpPr>
        <p:spPr>
          <a:xfrm>
            <a:off x="3539875" y="5223008"/>
            <a:ext cx="1143000" cy="1026525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89BD3C9-936F-205B-9882-53B66FC107E6}"/>
              </a:ext>
            </a:extLst>
          </p:cNvPr>
          <p:cNvSpPr txBox="1"/>
          <p:nvPr/>
        </p:nvSpPr>
        <p:spPr>
          <a:xfrm>
            <a:off x="5736961" y="5513955"/>
            <a:ext cx="18946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vermelho</a:t>
            </a:r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90A6105-144A-C84A-A901-9EC0F94E06C6}"/>
              </a:ext>
            </a:extLst>
          </p:cNvPr>
          <p:cNvSpPr txBox="1"/>
          <p:nvPr/>
        </p:nvSpPr>
        <p:spPr>
          <a:xfrm>
            <a:off x="7807036" y="3096380"/>
            <a:ext cx="1894609" cy="5922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sz="3200" b="0" i="0" dirty="0">
                <a:effectLst/>
                <a:latin typeface="Söhne"/>
              </a:rPr>
              <a:t>10:00 PM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6021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Dado de exemplo 102030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1869648"/>
          </a:xfrm>
        </p:spPr>
        <p:txBody>
          <a:bodyPr rtlCol="0"/>
          <a:lstStyle/>
          <a:p>
            <a:pPr marL="0" indent="0">
              <a:buNone/>
            </a:pPr>
            <a:r>
              <a:rPr lang="pt-BR" dirty="0"/>
              <a:t>Nesse caso, </a:t>
            </a:r>
            <a:r>
              <a:rPr lang="pt-BR" b="1" dirty="0"/>
              <a:t>"102030" </a:t>
            </a:r>
            <a:r>
              <a:rPr lang="pt-BR" dirty="0"/>
              <a:t>é um dado, mas não sabemos exatamente o que ele representa. Pode ser um código, um número aleatório ou qualquer outra coisa. É necessário contexto adicional para transformar esse dado em informação útil !</a:t>
            </a:r>
            <a:endParaRPr lang="pt-BR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indent="0">
              <a:buNone/>
            </a:pPr>
            <a:endParaRPr lang="pt-BR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0" indent="0">
              <a:buNone/>
            </a:pPr>
            <a:r>
              <a:rPr lang="pt-BR" dirty="0"/>
              <a:t>102030 é o número de cores de vestidos à venda na loja 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758124B-ADB5-B1CE-3F49-942380C1416F}"/>
              </a:ext>
            </a:extLst>
          </p:cNvPr>
          <p:cNvSpPr/>
          <p:nvPr/>
        </p:nvSpPr>
        <p:spPr>
          <a:xfrm>
            <a:off x="498764" y="3709555"/>
            <a:ext cx="1091045" cy="51954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16146442-572A-DB2B-33B1-17E067C487B6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1044287" y="4229100"/>
            <a:ext cx="0" cy="467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614110F-4136-3729-EEB5-48FF4E293069}"/>
              </a:ext>
            </a:extLst>
          </p:cNvPr>
          <p:cNvSpPr txBox="1"/>
          <p:nvPr/>
        </p:nvSpPr>
        <p:spPr>
          <a:xfrm>
            <a:off x="727364" y="4627084"/>
            <a:ext cx="883227" cy="4260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dirty="0"/>
              <a:t>Dado</a:t>
            </a:r>
          </a:p>
        </p:txBody>
      </p:sp>
      <p:sp>
        <p:nvSpPr>
          <p:cNvPr id="15" name="Chave Esquerda 14">
            <a:extLst>
              <a:ext uri="{FF2B5EF4-FFF2-40B4-BE49-F238E27FC236}">
                <a16:creationId xmlns:a16="http://schemas.microsoft.com/office/drawing/2014/main" id="{E737CB54-C69E-63D7-F4DB-78D27D57FE56}"/>
              </a:ext>
            </a:extLst>
          </p:cNvPr>
          <p:cNvSpPr/>
          <p:nvPr/>
        </p:nvSpPr>
        <p:spPr>
          <a:xfrm rot="16200000">
            <a:off x="4914902" y="1105187"/>
            <a:ext cx="675404" cy="6868394"/>
          </a:xfrm>
          <a:prstGeom prst="leftBrace">
            <a:avLst>
              <a:gd name="adj1" fmla="val 8333"/>
              <a:gd name="adj2" fmla="val 501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10ECF02-9725-AE5F-575C-3050E8BA8B27}"/>
              </a:ext>
            </a:extLst>
          </p:cNvPr>
          <p:cNvSpPr txBox="1"/>
          <p:nvPr/>
        </p:nvSpPr>
        <p:spPr>
          <a:xfrm>
            <a:off x="3678382" y="4840097"/>
            <a:ext cx="3262745" cy="4260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dirty="0"/>
              <a:t>Contexto adicional = informação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244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Dado: mais exemplos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9100" y="1528175"/>
            <a:ext cx="11353800" cy="519545"/>
          </a:xfrm>
        </p:spPr>
        <p:txBody>
          <a:bodyPr rtlCol="0"/>
          <a:lstStyle/>
          <a:p>
            <a:pPr marL="0" indent="0">
              <a:buNone/>
            </a:pPr>
            <a:r>
              <a:rPr lang="pt-BR" dirty="0"/>
              <a:t>Dados: número de cartão, bandeira, CVV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8</a:t>
            </a:fld>
            <a:endParaRPr lang="en-US" dirty="0"/>
          </a:p>
        </p:txBody>
      </p:sp>
      <p:sp>
        <p:nvSpPr>
          <p:cNvPr id="15" name="Chave Esquerda 14">
            <a:extLst>
              <a:ext uri="{FF2B5EF4-FFF2-40B4-BE49-F238E27FC236}">
                <a16:creationId xmlns:a16="http://schemas.microsoft.com/office/drawing/2014/main" id="{E737CB54-C69E-63D7-F4DB-78D27D57FE56}"/>
              </a:ext>
            </a:extLst>
          </p:cNvPr>
          <p:cNvSpPr/>
          <p:nvPr/>
        </p:nvSpPr>
        <p:spPr>
          <a:xfrm rot="16200000">
            <a:off x="3704362" y="-113318"/>
            <a:ext cx="675404" cy="4862945"/>
          </a:xfrm>
          <a:prstGeom prst="leftBrace">
            <a:avLst>
              <a:gd name="adj1" fmla="val 8333"/>
              <a:gd name="adj2" fmla="val 501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3555362-CB67-D936-F32B-DB4EDBEB4D1B}"/>
              </a:ext>
            </a:extLst>
          </p:cNvPr>
          <p:cNvSpPr txBox="1"/>
          <p:nvPr/>
        </p:nvSpPr>
        <p:spPr>
          <a:xfrm>
            <a:off x="3688773" y="2623248"/>
            <a:ext cx="883227" cy="4260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dirty="0"/>
              <a:t>Dados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EF51E656-9780-E8BB-E2E1-89F30D8ED9A9}"/>
              </a:ext>
            </a:extLst>
          </p:cNvPr>
          <p:cNvSpPr txBox="1">
            <a:spLocks/>
          </p:cNvSpPr>
          <p:nvPr/>
        </p:nvSpPr>
        <p:spPr>
          <a:xfrm>
            <a:off x="419100" y="3633569"/>
            <a:ext cx="5327073" cy="160344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número de cartão: 3434534353425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Bandeira: Mastercard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CVV: 564</a:t>
            </a:r>
            <a:endParaRPr lang="en-US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" name="Chave Esquerda 7">
            <a:extLst>
              <a:ext uri="{FF2B5EF4-FFF2-40B4-BE49-F238E27FC236}">
                <a16:creationId xmlns:a16="http://schemas.microsoft.com/office/drawing/2014/main" id="{1168AB4A-212B-2029-08D8-C454A52B9EC3}"/>
              </a:ext>
            </a:extLst>
          </p:cNvPr>
          <p:cNvSpPr/>
          <p:nvPr/>
        </p:nvSpPr>
        <p:spPr>
          <a:xfrm rot="16200000">
            <a:off x="2665270" y="3208000"/>
            <a:ext cx="675404" cy="4821385"/>
          </a:xfrm>
          <a:prstGeom prst="leftBrace">
            <a:avLst>
              <a:gd name="adj1" fmla="val 8333"/>
              <a:gd name="adj2" fmla="val 501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7A0586E-6A3A-DAF1-7808-BA0A213980D2}"/>
              </a:ext>
            </a:extLst>
          </p:cNvPr>
          <p:cNvSpPr txBox="1"/>
          <p:nvPr/>
        </p:nvSpPr>
        <p:spPr>
          <a:xfrm>
            <a:off x="1236519" y="5919406"/>
            <a:ext cx="3751118" cy="4260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dirty="0"/>
              <a:t>Dados contextualizados = informação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6862C59-9A87-26A5-20BC-39A2C578011E}"/>
              </a:ext>
            </a:extLst>
          </p:cNvPr>
          <p:cNvSpPr txBox="1">
            <a:spLocks/>
          </p:cNvSpPr>
          <p:nvPr/>
        </p:nvSpPr>
        <p:spPr>
          <a:xfrm>
            <a:off x="6445827" y="3619714"/>
            <a:ext cx="5327073" cy="1603449"/>
          </a:xfrm>
          <a:prstGeom prst="rect">
            <a:avLst/>
          </a:prstGeom>
          <a:solidFill>
            <a:schemeClr val="accent1">
              <a:lumMod val="25000"/>
              <a:lumOff val="75000"/>
            </a:schemeClr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defPPr rtl="0">
              <a:defRPr lang="pt-B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B0503030403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pt-BR" dirty="0"/>
              <a:t>número de cartão: 3434334150495</a:t>
            </a:r>
          </a:p>
          <a:p>
            <a:r>
              <a:rPr lang="pt-BR" dirty="0"/>
              <a:t>Bandeira: Visa</a:t>
            </a:r>
          </a:p>
          <a:p>
            <a:r>
              <a:rPr lang="pt-BR" dirty="0"/>
              <a:t>CVV: 564</a:t>
            </a:r>
            <a:endParaRPr lang="en-US" dirty="0"/>
          </a:p>
        </p:txBody>
      </p:sp>
      <p:sp>
        <p:nvSpPr>
          <p:cNvPr id="11" name="Chave Esquerda 10">
            <a:extLst>
              <a:ext uri="{FF2B5EF4-FFF2-40B4-BE49-F238E27FC236}">
                <a16:creationId xmlns:a16="http://schemas.microsoft.com/office/drawing/2014/main" id="{8477F34A-720F-492D-4B56-9E575CDA0BDD}"/>
              </a:ext>
            </a:extLst>
          </p:cNvPr>
          <p:cNvSpPr/>
          <p:nvPr/>
        </p:nvSpPr>
        <p:spPr>
          <a:xfrm rot="16200000">
            <a:off x="8633116" y="3218917"/>
            <a:ext cx="675404" cy="4821385"/>
          </a:xfrm>
          <a:prstGeom prst="leftBrace">
            <a:avLst>
              <a:gd name="adj1" fmla="val 8333"/>
              <a:gd name="adj2" fmla="val 501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79C30E5-594F-1E85-4576-E9E85E414723}"/>
              </a:ext>
            </a:extLst>
          </p:cNvPr>
          <p:cNvSpPr txBox="1"/>
          <p:nvPr/>
        </p:nvSpPr>
        <p:spPr>
          <a:xfrm>
            <a:off x="7204365" y="5930323"/>
            <a:ext cx="3751118" cy="4260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pt-BR" dirty="0"/>
              <a:t>Dados contextualizados = informação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5971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 que é um metadado?</a:t>
            </a:r>
          </a:p>
        </p:txBody>
      </p:sp>
      <p:sp>
        <p:nvSpPr>
          <p:cNvPr id="5" name="Slide Number Placehold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6A95138-A96E-2F42-A959-2EFD44FE4AB7}" type="slidenum">
              <a:rPr lang="en-US" smtClean="0"/>
              <a:t>9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DFF6650-3050-0DCA-8A4E-685607E4E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28174"/>
            <a:ext cx="5015345" cy="4828176"/>
          </a:xfrm>
        </p:spPr>
        <p:txBody>
          <a:bodyPr rtlCol="0"/>
          <a:lstStyle/>
          <a:p>
            <a:r>
              <a:rPr lang="pt-BR" sz="2400" dirty="0"/>
              <a:t>Metadado é um conjunto de informações que descreve e fornece contexto sobre outros dados. </a:t>
            </a:r>
          </a:p>
          <a:p>
            <a:endParaRPr lang="pt-BR" sz="2400" dirty="0"/>
          </a:p>
          <a:p>
            <a:r>
              <a:rPr lang="pt-BR" sz="2400" dirty="0"/>
              <a:t>Eles fornecem detalhes sobre como os dados foram criados, modificados, formatados e organizados. </a:t>
            </a:r>
          </a:p>
          <a:p>
            <a:endParaRPr lang="pt-BR" sz="2400" dirty="0"/>
          </a:p>
          <a:p>
            <a:r>
              <a:rPr lang="pt-BR" sz="2400" dirty="0"/>
              <a:t>Os metadados ajudam a entender e interpretar os dados, tornando-os mais compreensíveis e úteis. </a:t>
            </a:r>
            <a:endParaRPr lang="en-US" sz="2400" dirty="0">
              <a:latin typeface="+mn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11" name="Imagem 10" descr="Barco na água com cidade ao fundo&#10;&#10;Descrição gerada automaticamente">
            <a:extLst>
              <a:ext uri="{FF2B5EF4-FFF2-40B4-BE49-F238E27FC236}">
                <a16:creationId xmlns:a16="http://schemas.microsoft.com/office/drawing/2014/main" id="{BFCD83FC-AB4A-0CEC-41F0-CDBB448A8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675" y="1476219"/>
            <a:ext cx="4598710" cy="30646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CD7A16C4-CC1F-C334-245C-7E07C479A9BE}"/>
              </a:ext>
            </a:extLst>
          </p:cNvPr>
          <p:cNvCxnSpPr/>
          <p:nvPr/>
        </p:nvCxnSpPr>
        <p:spPr>
          <a:xfrm>
            <a:off x="6722918" y="4540828"/>
            <a:ext cx="0" cy="72736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2DF09E8-A835-2ABB-795C-291DEB55FB19}"/>
              </a:ext>
            </a:extLst>
          </p:cNvPr>
          <p:cNvCxnSpPr>
            <a:cxnSpLocks/>
          </p:cNvCxnSpPr>
          <p:nvPr/>
        </p:nvCxnSpPr>
        <p:spPr>
          <a:xfrm>
            <a:off x="7887566" y="4555426"/>
            <a:ext cx="0" cy="151707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FC1B0B6-7A28-CB99-608A-A6B9DE2BE3C9}"/>
              </a:ext>
            </a:extLst>
          </p:cNvPr>
          <p:cNvSpPr txBox="1"/>
          <p:nvPr/>
        </p:nvSpPr>
        <p:spPr>
          <a:xfrm>
            <a:off x="6096000" y="5274314"/>
            <a:ext cx="60942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0" i="0">
                <a:effectLst/>
                <a:latin typeface="Söhne"/>
              </a:rPr>
              <a:t>Data de criação: </a:t>
            </a:r>
          </a:p>
          <a:p>
            <a:r>
              <a:rPr lang="pt-BR" sz="1400" b="0" i="0">
                <a:effectLst/>
                <a:latin typeface="Söhne"/>
              </a:rPr>
              <a:t>2022-05-10</a:t>
            </a:r>
            <a:endParaRPr lang="pt-BR" sz="140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F0E82A3-3748-2714-ACB1-DFF00F4C4F07}"/>
              </a:ext>
            </a:extLst>
          </p:cNvPr>
          <p:cNvSpPr txBox="1"/>
          <p:nvPr/>
        </p:nvSpPr>
        <p:spPr>
          <a:xfrm>
            <a:off x="7581900" y="6073169"/>
            <a:ext cx="60942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0" i="0" dirty="0">
                <a:solidFill>
                  <a:srgbClr val="374151"/>
                </a:solidFill>
                <a:effectLst/>
                <a:latin typeface="Söhne"/>
              </a:rPr>
              <a:t>Autor: </a:t>
            </a:r>
          </a:p>
          <a:p>
            <a:r>
              <a:rPr lang="pt-BR" sz="1400" b="0" i="0" dirty="0">
                <a:solidFill>
                  <a:srgbClr val="374151"/>
                </a:solidFill>
                <a:effectLst/>
                <a:latin typeface="Söhne"/>
              </a:rPr>
              <a:t>João Silva</a:t>
            </a:r>
            <a:endParaRPr lang="pt-BR" sz="140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2C0DA91-D8A0-04CC-44B5-155A80456F0F}"/>
              </a:ext>
            </a:extLst>
          </p:cNvPr>
          <p:cNvSpPr txBox="1"/>
          <p:nvPr/>
        </p:nvSpPr>
        <p:spPr>
          <a:xfrm>
            <a:off x="8663420" y="5557495"/>
            <a:ext cx="66865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0" i="0" dirty="0">
                <a:solidFill>
                  <a:srgbClr val="374151"/>
                </a:solidFill>
                <a:effectLst/>
                <a:latin typeface="Söhne"/>
              </a:rPr>
              <a:t>Autor: </a:t>
            </a:r>
          </a:p>
          <a:p>
            <a:r>
              <a:rPr lang="pt-BR" sz="1400" b="0" i="0" dirty="0">
                <a:solidFill>
                  <a:srgbClr val="374151"/>
                </a:solidFill>
                <a:effectLst/>
                <a:latin typeface="Söhne"/>
              </a:rPr>
              <a:t>João Silva</a:t>
            </a:r>
            <a:endParaRPr lang="pt-BR" sz="140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A470BFB-A952-77CA-8351-7A7E8202212C}"/>
              </a:ext>
            </a:extLst>
          </p:cNvPr>
          <p:cNvCxnSpPr>
            <a:cxnSpLocks/>
          </p:cNvCxnSpPr>
          <p:nvPr/>
        </p:nvCxnSpPr>
        <p:spPr>
          <a:xfrm>
            <a:off x="9001991" y="4594085"/>
            <a:ext cx="0" cy="96341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DA0FD4F-9FE4-F7E5-5A08-4D110BDC2D20}"/>
              </a:ext>
            </a:extLst>
          </p:cNvPr>
          <p:cNvSpPr txBox="1"/>
          <p:nvPr/>
        </p:nvSpPr>
        <p:spPr>
          <a:xfrm>
            <a:off x="9900684" y="5317456"/>
            <a:ext cx="12445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rgbClr val="374151"/>
                </a:solidFill>
                <a:latin typeface="Söhne"/>
              </a:rPr>
              <a:t>Resolução: </a:t>
            </a:r>
          </a:p>
          <a:p>
            <a:r>
              <a:rPr lang="pt-BR" sz="1400" dirty="0">
                <a:solidFill>
                  <a:srgbClr val="374151"/>
                </a:solidFill>
                <a:latin typeface="Söhne"/>
              </a:rPr>
              <a:t>1920x1080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5FA82D0-EB39-6B76-A3AA-DF0BECE8F923}"/>
              </a:ext>
            </a:extLst>
          </p:cNvPr>
          <p:cNvCxnSpPr>
            <a:cxnSpLocks/>
          </p:cNvCxnSpPr>
          <p:nvPr/>
        </p:nvCxnSpPr>
        <p:spPr>
          <a:xfrm>
            <a:off x="10323368" y="4572514"/>
            <a:ext cx="0" cy="69567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1977548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OFFICE THEME" val="qJFqUAbJ"/>
  <p:tag name="ARTICULATE_SLIDE_THUMBNAIL_REFRESH" val="1"/>
  <p:tag name="ARTICULATE_DESIGN_ID_1_OFFICE THEME" val="8Hl2j28C"/>
  <p:tag name="ARTICULATE_SLIDE_COUNT" val="46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Training and Certification 1">
      <a:dk1>
        <a:srgbClr val="000000"/>
      </a:dk1>
      <a:lt1>
        <a:srgbClr val="FFFFFF"/>
      </a:lt1>
      <a:dk2>
        <a:srgbClr val="36C2B3"/>
      </a:dk2>
      <a:lt2>
        <a:srgbClr val="FFFFFF"/>
      </a:lt2>
      <a:accent1>
        <a:srgbClr val="232F3E"/>
      </a:accent1>
      <a:accent2>
        <a:srgbClr val="D5DBDB"/>
      </a:accent2>
      <a:accent3>
        <a:srgbClr val="36C2B3"/>
      </a:accent3>
      <a:accent4>
        <a:srgbClr val="1CC9F7"/>
      </a:accent4>
      <a:accent5>
        <a:srgbClr val="4D27AA"/>
      </a:accent5>
      <a:accent6>
        <a:srgbClr val="E617E6"/>
      </a:accent6>
      <a:hlink>
        <a:srgbClr val="1CC9F7"/>
      </a:hlink>
      <a:folHlink>
        <a:srgbClr val="232F3E"/>
      </a:folHlink>
    </a:clrScheme>
    <a:fontScheme name="Custom 1">
      <a:majorFont>
        <a:latin typeface="Amazon Ember Light"/>
        <a:ea typeface=""/>
        <a:cs typeface=""/>
      </a:majorFont>
      <a:minorFont>
        <a:latin typeface="Amazon Ember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Academy_2019_Accessible" id="{0B1EFAAE-1898-4168-A8E4-48C906B750E4}" vid="{0BAE7003-4F32-4828-986F-3F3EE3E6BA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1074</TotalTime>
  <Words>3998</Words>
  <Application>Microsoft Office PowerPoint</Application>
  <PresentationFormat>Widescreen</PresentationFormat>
  <Paragraphs>491</Paragraphs>
  <Slides>36</Slides>
  <Notes>36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4" baseType="lpstr">
      <vt:lpstr>Amazon Ember</vt:lpstr>
      <vt:lpstr>Amazon Ember Light</vt:lpstr>
      <vt:lpstr>Arial</vt:lpstr>
      <vt:lpstr>Calibri</vt:lpstr>
      <vt:lpstr>Lucida Console</vt:lpstr>
      <vt:lpstr>Söhne</vt:lpstr>
      <vt:lpstr>Source Sans Pro</vt:lpstr>
      <vt:lpstr>Office Theme</vt:lpstr>
      <vt:lpstr>Princípios de segurança da informação – cibersegurança  Módulo 4  Informações falsas (Fake News)</vt:lpstr>
      <vt:lpstr>Visão geral do módulo</vt:lpstr>
      <vt:lpstr>Objetivos do módulo</vt:lpstr>
      <vt:lpstr>Seção 1: Dado, metadado e informação</vt:lpstr>
      <vt:lpstr>O que é um dado?</vt:lpstr>
      <vt:lpstr>Dado</vt:lpstr>
      <vt:lpstr>Dado de exemplo 102030</vt:lpstr>
      <vt:lpstr>Dado: mais exemplos</vt:lpstr>
      <vt:lpstr>O que é um metadado?</vt:lpstr>
      <vt:lpstr>O que é informação</vt:lpstr>
      <vt:lpstr>Principais lições da Seção 1</vt:lpstr>
      <vt:lpstr>Seção 2: Notícias falsas </vt:lpstr>
      <vt:lpstr>Notícias falsas</vt:lpstr>
      <vt:lpstr>Notícias falsas</vt:lpstr>
      <vt:lpstr>E você com isso ?</vt:lpstr>
      <vt:lpstr>As notícias falsas causam vários problemas</vt:lpstr>
      <vt:lpstr>Como identificar</vt:lpstr>
      <vt:lpstr>Como identificar</vt:lpstr>
      <vt:lpstr>Como identificar</vt:lpstr>
      <vt:lpstr>Como identificar</vt:lpstr>
      <vt:lpstr>Como identificar</vt:lpstr>
      <vt:lpstr>Como identificar</vt:lpstr>
      <vt:lpstr>Como Evitar</vt:lpstr>
      <vt:lpstr>Confirme em outras fontes</vt:lpstr>
      <vt:lpstr>Consulte sites que listam fake news</vt:lpstr>
      <vt:lpstr>Desconfie, duvide, seja crítico</vt:lpstr>
      <vt:lpstr>Ao ler uma notícia, tente se fazer algumas perguntas</vt:lpstr>
      <vt:lpstr>Cuidado com contas falsas</vt:lpstr>
      <vt:lpstr>Denuncie</vt:lpstr>
      <vt:lpstr>Adote uma postura preventiva</vt:lpstr>
      <vt:lpstr>Informe-se</vt:lpstr>
      <vt:lpstr>Principais lições da Seção 2</vt:lpstr>
      <vt:lpstr>Conclusão do módulo</vt:lpstr>
      <vt:lpstr>Resumo do módulo                                                     </vt:lpstr>
      <vt:lpstr>Recursos adicionais</vt:lpstr>
      <vt:lpstr>Obrigado</vt:lpstr>
    </vt:vector>
  </TitlesOfParts>
  <Company>Amazon Corporate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Harris, Melissa</dc:creator>
  <cp:keywords>v 2.0.0</cp:keywords>
  <cp:lastModifiedBy>Thiago Inocêncio</cp:lastModifiedBy>
  <cp:revision>704</cp:revision>
  <cp:lastPrinted>2018-12-10T23:37:28Z</cp:lastPrinted>
  <dcterms:created xsi:type="dcterms:W3CDTF">2019-09-17T20:22:09Z</dcterms:created>
  <dcterms:modified xsi:type="dcterms:W3CDTF">2023-06-13T21:29:20Z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373078B8-3778-4BED-93CE-B8FC9DC9BD60</vt:lpwstr>
  </property>
  <property fmtid="{D5CDD505-2E9C-101B-9397-08002B2CF9AE}" pid="3" name="ArticulatePath">
    <vt:lpwstr>NEW 2019_TO TEST</vt:lpwstr>
  </property>
</Properties>
</file>

<file path=docProps/thumbnail.jpeg>
</file>